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669" r:id="rId2"/>
    <p:sldId id="899" r:id="rId3"/>
    <p:sldId id="898" r:id="rId4"/>
    <p:sldId id="901" r:id="rId5"/>
    <p:sldId id="904" r:id="rId6"/>
    <p:sldId id="968" r:id="rId7"/>
    <p:sldId id="986" r:id="rId8"/>
    <p:sldId id="991" r:id="rId9"/>
    <p:sldId id="272" r:id="rId10"/>
    <p:sldId id="325" r:id="rId11"/>
    <p:sldId id="982" r:id="rId12"/>
    <p:sldId id="983" r:id="rId13"/>
    <p:sldId id="987" r:id="rId14"/>
    <p:sldId id="925" r:id="rId15"/>
    <p:sldId id="929" r:id="rId16"/>
    <p:sldId id="930" r:id="rId17"/>
    <p:sldId id="931" r:id="rId18"/>
    <p:sldId id="950" r:id="rId19"/>
    <p:sldId id="949" r:id="rId20"/>
    <p:sldId id="951" r:id="rId21"/>
    <p:sldId id="944" r:id="rId22"/>
    <p:sldId id="953" r:id="rId23"/>
    <p:sldId id="990" r:id="rId24"/>
    <p:sldId id="988" r:id="rId25"/>
    <p:sldId id="1026" r:id="rId26"/>
    <p:sldId id="989" r:id="rId27"/>
    <p:sldId id="1028" r:id="rId28"/>
    <p:sldId id="1027" r:id="rId29"/>
    <p:sldId id="955" r:id="rId30"/>
    <p:sldId id="964" r:id="rId31"/>
    <p:sldId id="332" r:id="rId32"/>
    <p:sldId id="934" r:id="rId33"/>
    <p:sldId id="948" r:id="rId34"/>
    <p:sldId id="935" r:id="rId35"/>
    <p:sldId id="936" r:id="rId36"/>
    <p:sldId id="992" r:id="rId37"/>
    <p:sldId id="939" r:id="rId38"/>
    <p:sldId id="1018" r:id="rId39"/>
    <p:sldId id="941" r:id="rId40"/>
    <p:sldId id="943" r:id="rId41"/>
    <p:sldId id="997" r:id="rId42"/>
    <p:sldId id="911" r:id="rId43"/>
    <p:sldId id="1019" r:id="rId44"/>
    <p:sldId id="1020" r:id="rId45"/>
    <p:sldId id="1021" r:id="rId46"/>
    <p:sldId id="1022" r:id="rId47"/>
    <p:sldId id="1023" r:id="rId48"/>
    <p:sldId id="1024" r:id="rId49"/>
    <p:sldId id="993" r:id="rId50"/>
    <p:sldId id="994" r:id="rId51"/>
    <p:sldId id="1025" r:id="rId52"/>
    <p:sldId id="1029" r:id="rId53"/>
    <p:sldId id="913" r:id="rId54"/>
    <p:sldId id="916" r:id="rId55"/>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CCFF99"/>
    <a:srgbClr val="FFCC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8" autoAdjust="0"/>
    <p:restoredTop sz="84538" autoAdjust="0"/>
  </p:normalViewPr>
  <p:slideViewPr>
    <p:cSldViewPr>
      <p:cViewPr>
        <p:scale>
          <a:sx n="110" d="100"/>
          <a:sy n="110" d="100"/>
        </p:scale>
        <p:origin x="928" y="15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Software_prototyping"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The_Mythical_Man-Month#The_second-system_effec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Brooks'_law" TargetMode="External"/><Relationship Id="rId5" Type="http://schemas.openxmlformats.org/officeDocument/2006/relationships/hyperlink" Target="https://en.wikipedia.org/wiki/Fred_Brooks" TargetMode="External"/><Relationship Id="rId4" Type="http://schemas.openxmlformats.org/officeDocument/2006/relationships/hyperlink" Target="https://en.wikipedia.org/wiki/Project_managemen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dirty="0"/>
              <a:t>: all notes in this and future pptx files are not considered to be part of the required course content, and will not appear on tests. (They are just my notes or for background knowledge). </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2091448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http://www.ibmbigdatahub.com/infographic/four-vs-big-data</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11</a:t>
            </a:fld>
            <a:endParaRPr lang="en-US"/>
          </a:p>
        </p:txBody>
      </p:sp>
    </p:spTree>
    <p:extLst>
      <p:ext uri="{BB962C8B-B14F-4D97-AF65-F5344CB8AC3E}">
        <p14:creationId xmlns:p14="http://schemas.microsoft.com/office/powerpoint/2010/main" val="9948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infrastructure is cloud computing.</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14</a:t>
            </a:fld>
            <a:endParaRPr lang="en-US"/>
          </a:p>
        </p:txBody>
      </p:sp>
    </p:spTree>
    <p:extLst>
      <p:ext uri="{BB962C8B-B14F-4D97-AF65-F5344CB8AC3E}">
        <p14:creationId xmlns:p14="http://schemas.microsoft.com/office/powerpoint/2010/main" val="127745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a:t>
            </a:r>
            <a:r>
              <a:rPr lang="en-US" baseline="0" dirty="0"/>
              <a:t> water, electricity… you pay according to the metered. Thus, it is pay as you go.</a:t>
            </a:r>
          </a:p>
          <a:p>
            <a:r>
              <a:rPr lang="en-US" baseline="0" dirty="0"/>
              <a:t>The other reason is that, if we assume that the cloud has sufficient resources, it enables us to dynamically provision VMs. (</a:t>
            </a:r>
            <a:r>
              <a:rPr lang="en-US" baseline="0" dirty="0">
                <a:sym typeface="Wingdings" panose="05000000000000000000" pitchFamily="2" charset="2"/>
              </a:rPr>
              <a:t>elastic).</a:t>
            </a:r>
          </a:p>
          <a:p>
            <a:r>
              <a:rPr lang="en-US" baseline="0" dirty="0">
                <a:sym typeface="Wingdings" panose="05000000000000000000" pitchFamily="2" charset="2"/>
              </a:rPr>
              <a:t>Why utility computing is good?</a:t>
            </a:r>
          </a:p>
          <a:p>
            <a:r>
              <a:rPr lang="en-US" baseline="0" dirty="0">
                <a:sym typeface="Wingdings" panose="05000000000000000000" pitchFamily="2" charset="2"/>
              </a:rPr>
              <a:t>Cost: we do not need to pay the capital on hardware investment. We do not need to buy physical servers, or build our own data centers. Rather, we only need to pay the cost of using the VM.</a:t>
            </a:r>
          </a:p>
          <a:p>
            <a:r>
              <a:rPr lang="en-US" baseline="0" dirty="0">
                <a:sym typeface="Wingdings" panose="05000000000000000000" pitchFamily="2" charset="2"/>
              </a:rPr>
              <a:t>Scalability: ideally we can have sufficient resources considering a data centers can have tens of thousands of machines.</a:t>
            </a:r>
          </a:p>
          <a:p>
            <a:r>
              <a:rPr lang="en-US" baseline="0" dirty="0">
                <a:sym typeface="Wingdings" panose="05000000000000000000" pitchFamily="2" charset="2"/>
              </a:rPr>
              <a:t>Elasticity: our workload usually </a:t>
            </a:r>
            <a:r>
              <a:rPr lang="en-US" baseline="0" dirty="0" err="1">
                <a:sym typeface="Wingdings" panose="05000000000000000000" pitchFamily="2" charset="2"/>
              </a:rPr>
              <a:t>flatuates</a:t>
            </a:r>
            <a:r>
              <a:rPr lang="en-US" baseline="0" dirty="0">
                <a:sym typeface="Wingdings" panose="05000000000000000000" pitchFamily="2" charset="2"/>
              </a:rPr>
              <a:t> along the time too.</a:t>
            </a:r>
          </a:p>
          <a:p>
            <a:r>
              <a:rPr lang="en-US" baseline="0" dirty="0">
                <a:sym typeface="Wingdings" panose="05000000000000000000" pitchFamily="2" charset="2"/>
              </a:rPr>
              <a:t>In recent years of cloud computing development, it seems a win-win solution for users and provider.</a:t>
            </a:r>
          </a:p>
          <a:p>
            <a:endParaRPr lang="en-SG" dirty="0"/>
          </a:p>
          <a:p>
            <a:endParaRPr lang="en-SG" dirty="0"/>
          </a:p>
          <a:p>
            <a:r>
              <a:rPr lang="en-US" sz="1200" b="0" i="0" kern="1200" dirty="0">
                <a:solidFill>
                  <a:schemeClr val="tx1"/>
                </a:solidFill>
                <a:effectLst/>
                <a:latin typeface="Arial" charset="0"/>
                <a:ea typeface="+mn-ea"/>
                <a:cs typeface="+mn-cs"/>
              </a:rPr>
              <a:t>Thomas J. Watson of I.B.M. is said to have opined in 1943 that, “</a:t>
            </a:r>
            <a:r>
              <a:rPr lang="en-US" sz="1200" b="1" i="0" kern="1200" dirty="0">
                <a:solidFill>
                  <a:schemeClr val="tx1"/>
                </a:solidFill>
                <a:effectLst/>
                <a:latin typeface="Arial" charset="0"/>
                <a:ea typeface="+mn-ea"/>
                <a:cs typeface="+mn-cs"/>
              </a:rPr>
              <a:t>I think there is a world market for about five computers</a:t>
            </a:r>
            <a:r>
              <a:rPr lang="en-US" sz="1200" b="0" i="0" kern="1200" dirty="0">
                <a:solidFill>
                  <a:schemeClr val="tx1"/>
                </a:solidFill>
                <a:effectLst/>
                <a:latin typeface="Arial" charset="0"/>
                <a:ea typeface="+mn-ea"/>
                <a:cs typeface="+mn-cs"/>
              </a:rPr>
              <a:t>.”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15</a:t>
            </a:fld>
            <a:endParaRPr lang="en-US"/>
          </a:p>
        </p:txBody>
      </p:sp>
    </p:spTree>
    <p:extLst>
      <p:ext uri="{BB962C8B-B14F-4D97-AF65-F5344CB8AC3E}">
        <p14:creationId xmlns:p14="http://schemas.microsoft.com/office/powerpoint/2010/main" val="28829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enabling technologies</a:t>
            </a:r>
            <a:r>
              <a:rPr lang="en-US" baseline="0" dirty="0"/>
              <a:t> is virtualization. We can run multiple virtual machines on the same hardware.  Therefore, it is more cost effective and flexible. </a:t>
            </a:r>
          </a:p>
          <a:p>
            <a:r>
              <a:rPr lang="en-SG" dirty="0"/>
              <a:t>https://en.wikipedia.org/wiki/Virtualization</a:t>
            </a:r>
          </a:p>
          <a:p>
            <a:endParaRPr lang="en-SG" dirty="0"/>
          </a:p>
          <a:p>
            <a:r>
              <a:rPr lang="en-US" dirty="0"/>
              <a:t>Container</a:t>
            </a:r>
            <a:r>
              <a:rPr lang="en-US" baseline="0" dirty="0"/>
              <a:t> is the new trend.</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391870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a:t>
            </a:r>
            <a:r>
              <a:rPr lang="en-US" baseline="0" dirty="0"/>
              <a:t> service is very important for cloud computing, which is not only a business model, but also give high flexibility and benefits.</a:t>
            </a:r>
          </a:p>
          <a:p>
            <a:r>
              <a:rPr lang="en-US" baseline="0" dirty="0"/>
              <a:t>IaaS</a:t>
            </a:r>
          </a:p>
          <a:p>
            <a:r>
              <a:rPr lang="en-US" baseline="0" dirty="0"/>
              <a:t>PaaS</a:t>
            </a:r>
          </a:p>
          <a:p>
            <a:r>
              <a:rPr lang="en-US" baseline="0" dirty="0"/>
              <a:t>SaaS</a:t>
            </a:r>
          </a:p>
          <a:p>
            <a:r>
              <a:rPr lang="en-US" baseline="0" dirty="0"/>
              <a:t>No mater whether you are aware or not, we are in the cloud.</a:t>
            </a:r>
          </a:p>
          <a:p>
            <a:r>
              <a:rPr lang="en-US" baseline="0" dirty="0"/>
              <a:t>Also cloud providers now tend to offer all levels of services: IaaS, PaaS, SaaS.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17</a:t>
            </a:fld>
            <a:endParaRPr lang="en-US"/>
          </a:p>
        </p:txBody>
      </p:sp>
    </p:spTree>
    <p:extLst>
      <p:ext uri="{BB962C8B-B14F-4D97-AF65-F5344CB8AC3E}">
        <p14:creationId xmlns:p14="http://schemas.microsoft.com/office/powerpoint/2010/main" val="301619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figure from a real data</a:t>
            </a:r>
            <a:r>
              <a:rPr lang="en-US" baseline="0" dirty="0"/>
              <a:t> center (google). You can see other facilities like cooling etc.</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200272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blade server</a:t>
            </a:r>
            <a:r>
              <a:rPr lang="en-US" baseline="0" dirty="0"/>
              <a:t> (commodity hardware)</a:t>
            </a:r>
          </a:p>
          <a:p>
            <a:r>
              <a:rPr lang="en-US" baseline="0" dirty="0"/>
              <a:t>A rack consists of dozens of servers.</a:t>
            </a:r>
          </a:p>
          <a:p>
            <a:r>
              <a:rPr lang="en-US" baseline="0" dirty="0"/>
              <a:t>A data centers contains of hundreds of or more racks.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3924086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center</a:t>
            </a:r>
            <a:r>
              <a:rPr lang="en-US" baseline="0" dirty="0"/>
              <a:t> is a key infrastructure for big data. We will revisit the data center infrastructure briefly. Again, you should be able to learn in more depth in other courses.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21</a:t>
            </a:fld>
            <a:endParaRPr lang="en-US"/>
          </a:p>
        </p:txBody>
      </p:sp>
    </p:spTree>
    <p:extLst>
      <p:ext uri="{BB962C8B-B14F-4D97-AF65-F5344CB8AC3E}">
        <p14:creationId xmlns:p14="http://schemas.microsoft.com/office/powerpoint/2010/main" val="384953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hierarchy</a:t>
            </a:r>
            <a:r>
              <a:rPr lang="en-US" baseline="0" dirty="0"/>
              <a:t> is important for big data storage and processing.  This is corresponding to the hierarchy of server, rack and data center.</a:t>
            </a:r>
          </a:p>
          <a:p>
            <a:r>
              <a:rPr lang="en-US" baseline="0" dirty="0"/>
              <a:t>On a single server</a:t>
            </a:r>
          </a:p>
          <a:p>
            <a:r>
              <a:rPr lang="en-US" baseline="0" dirty="0"/>
              <a:t>On a local rack</a:t>
            </a:r>
          </a:p>
          <a:p>
            <a:r>
              <a:rPr lang="en-US" baseline="0" dirty="0"/>
              <a:t>On a cluster</a:t>
            </a:r>
          </a:p>
          <a:p>
            <a:r>
              <a:rPr lang="en-US" baseline="0" dirty="0"/>
              <a:t>Do you observer some interesting features on the performance, capacity of the storage hierarchy?</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22</a:t>
            </a:fld>
            <a:endParaRPr lang="en-US"/>
          </a:p>
        </p:txBody>
      </p:sp>
    </p:spTree>
    <p:extLst>
      <p:ext uri="{BB962C8B-B14F-4D97-AF65-F5344CB8AC3E}">
        <p14:creationId xmlns:p14="http://schemas.microsoft.com/office/powerpoint/2010/main" val="128386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2812982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data around data center is costly! Pay attention the y-axis</a:t>
            </a:r>
            <a:r>
              <a:rPr lang="en-US" baseline="0" dirty="0"/>
              <a:t> is at the log scale.</a:t>
            </a:r>
          </a:p>
          <a:p>
            <a:r>
              <a:rPr lang="en-US" baseline="0" dirty="0"/>
              <a:t>Capacity: DRAM&lt;Disk. The comparison between local disk and rack DRAM can change now… we have terabytes of memory machines. But in general, this comparison is true.</a:t>
            </a:r>
          </a:p>
          <a:p>
            <a:endParaRPr lang="en-US" dirty="0"/>
          </a:p>
          <a:p>
            <a:r>
              <a:rPr lang="en-US" dirty="0"/>
              <a:t>Latency: </a:t>
            </a:r>
            <a:r>
              <a:rPr lang="en-US" baseline="0" dirty="0"/>
              <a:t>Disk latency is always much slower than DRAM.</a:t>
            </a:r>
            <a:endParaRPr lang="en-US" dirty="0"/>
          </a:p>
          <a:p>
            <a:r>
              <a:rPr lang="en-US" dirty="0"/>
              <a:t>The DRAM in the data center</a:t>
            </a:r>
            <a:r>
              <a:rPr lang="en-US" baseline="0" dirty="0"/>
              <a:t> scale can be over 1000 times slower than the local DRAM.</a:t>
            </a:r>
          </a:p>
          <a:p>
            <a:endParaRPr lang="en-US" baseline="0" dirty="0"/>
          </a:p>
          <a:p>
            <a:r>
              <a:rPr lang="en-US" baseline="0" dirty="0"/>
              <a:t>Bandwidth: network is the bound (bottleneck). That is why we see a decreasing trend.</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346362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data around data center is costly! Pay attention the y-axis</a:t>
            </a:r>
            <a:r>
              <a:rPr lang="en-US" baseline="0" dirty="0"/>
              <a:t> is at the log scale.</a:t>
            </a:r>
          </a:p>
          <a:p>
            <a:r>
              <a:rPr lang="en-US" baseline="0" dirty="0"/>
              <a:t>Capacity: DRAM&lt;Disk. The comparison between local disk and rack DRAM can change now… we have terabytes of memory machines. But in general, this comparison is true.</a:t>
            </a:r>
          </a:p>
          <a:p>
            <a:endParaRPr lang="en-US" dirty="0"/>
          </a:p>
          <a:p>
            <a:r>
              <a:rPr lang="en-US" dirty="0"/>
              <a:t>Latency: </a:t>
            </a:r>
            <a:r>
              <a:rPr lang="en-US" baseline="0" dirty="0"/>
              <a:t>Disk latency is always much slower than DRAM.</a:t>
            </a:r>
            <a:endParaRPr lang="en-US" dirty="0"/>
          </a:p>
          <a:p>
            <a:r>
              <a:rPr lang="en-US" dirty="0"/>
              <a:t>The DRAM in the data center</a:t>
            </a:r>
            <a:r>
              <a:rPr lang="en-US" baseline="0" dirty="0"/>
              <a:t> scale can be over 1000 times slower than the local DRAM.</a:t>
            </a:r>
          </a:p>
          <a:p>
            <a:endParaRPr lang="en-US" baseline="0" dirty="0"/>
          </a:p>
          <a:p>
            <a:r>
              <a:rPr lang="en-US" baseline="0" dirty="0"/>
              <a:t>Bandwidth: network is the bound (bottleneck). That is why we see a decreasing trend.</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25</a:t>
            </a:fld>
            <a:endParaRPr lang="en-US"/>
          </a:p>
        </p:txBody>
      </p:sp>
    </p:spTree>
    <p:extLst>
      <p:ext uri="{BB962C8B-B14F-4D97-AF65-F5344CB8AC3E}">
        <p14:creationId xmlns:p14="http://schemas.microsoft.com/office/powerpoint/2010/main" val="4277314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data around data center is costly! Pay attention the y-axis</a:t>
            </a:r>
            <a:r>
              <a:rPr lang="en-US" baseline="0" dirty="0"/>
              <a:t> is at the log scale.</a:t>
            </a:r>
          </a:p>
          <a:p>
            <a:r>
              <a:rPr lang="en-US" baseline="0" dirty="0"/>
              <a:t>Capacity: DRAM&lt;Disk. The comparison between local disk and rack DRAM can change now… we have terabytes of memory machines. But in general, this comparison is true.</a:t>
            </a:r>
          </a:p>
          <a:p>
            <a:endParaRPr lang="en-US" dirty="0"/>
          </a:p>
          <a:p>
            <a:r>
              <a:rPr lang="en-US" dirty="0"/>
              <a:t>Latency: </a:t>
            </a:r>
            <a:r>
              <a:rPr lang="en-US" baseline="0" dirty="0"/>
              <a:t>Disk latency is always much slower than DRAM.</a:t>
            </a:r>
            <a:endParaRPr lang="en-US" dirty="0"/>
          </a:p>
          <a:p>
            <a:r>
              <a:rPr lang="en-US" dirty="0"/>
              <a:t>The DRAM in the data center</a:t>
            </a:r>
            <a:r>
              <a:rPr lang="en-US" baseline="0" dirty="0"/>
              <a:t> scale can be over 1000 times slower than the local DRAM.</a:t>
            </a:r>
          </a:p>
          <a:p>
            <a:endParaRPr lang="en-US" baseline="0" dirty="0"/>
          </a:p>
          <a:p>
            <a:r>
              <a:rPr lang="en-US" baseline="0" dirty="0"/>
              <a:t>Bandwidth: network is the bound (bottleneck). That is why we see a decreasing trend.</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26</a:t>
            </a:fld>
            <a:endParaRPr lang="en-US"/>
          </a:p>
        </p:txBody>
      </p:sp>
    </p:spTree>
    <p:extLst>
      <p:ext uri="{BB962C8B-B14F-4D97-AF65-F5344CB8AC3E}">
        <p14:creationId xmlns:p14="http://schemas.microsoft.com/office/powerpoint/2010/main" val="324357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data around data center is costly! Pay attention the y-axis</a:t>
            </a:r>
            <a:r>
              <a:rPr lang="en-US" baseline="0" dirty="0"/>
              <a:t> is at the log scale.</a:t>
            </a:r>
          </a:p>
          <a:p>
            <a:r>
              <a:rPr lang="en-US" baseline="0" dirty="0"/>
              <a:t>Capacity: DRAM&lt;Disk. The comparison between local disk and rack DRAM can change now… we have terabytes of memory machines. But in general, this comparison is true.</a:t>
            </a:r>
          </a:p>
          <a:p>
            <a:endParaRPr lang="en-US" dirty="0"/>
          </a:p>
          <a:p>
            <a:r>
              <a:rPr lang="en-US" dirty="0"/>
              <a:t>Latency: </a:t>
            </a:r>
            <a:r>
              <a:rPr lang="en-US" baseline="0" dirty="0"/>
              <a:t>Disk latency is always much slower than DRAM.</a:t>
            </a:r>
            <a:endParaRPr lang="en-US" dirty="0"/>
          </a:p>
          <a:p>
            <a:r>
              <a:rPr lang="en-US" dirty="0"/>
              <a:t>The DRAM in the data center</a:t>
            </a:r>
            <a:r>
              <a:rPr lang="en-US" baseline="0" dirty="0"/>
              <a:t> scale can be over 1000 times slower than the local DRAM.</a:t>
            </a:r>
          </a:p>
          <a:p>
            <a:endParaRPr lang="en-US" baseline="0" dirty="0"/>
          </a:p>
          <a:p>
            <a:r>
              <a:rPr lang="en-US" baseline="0" dirty="0"/>
              <a:t>Bandwidth: network is the bound (bottleneck). That is why we see a decreasing trend.</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27</a:t>
            </a:fld>
            <a:endParaRPr lang="en-US"/>
          </a:p>
        </p:txBody>
      </p:sp>
    </p:spTree>
    <p:extLst>
      <p:ext uri="{BB962C8B-B14F-4D97-AF65-F5344CB8AC3E}">
        <p14:creationId xmlns:p14="http://schemas.microsoft.com/office/powerpoint/2010/main" val="2798062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data around data center is costly! Pay attention the y-axis</a:t>
            </a:r>
            <a:r>
              <a:rPr lang="en-US" baseline="0" dirty="0"/>
              <a:t> is at the log scale.</a:t>
            </a:r>
          </a:p>
          <a:p>
            <a:r>
              <a:rPr lang="en-US" baseline="0" dirty="0"/>
              <a:t>Capacity: DRAM&lt;Disk. The comparison between local disk and rack DRAM can change now… we have terabytes of memory machines. But in general, this comparison is true.</a:t>
            </a:r>
          </a:p>
          <a:p>
            <a:endParaRPr lang="en-US" dirty="0"/>
          </a:p>
          <a:p>
            <a:r>
              <a:rPr lang="en-US" dirty="0"/>
              <a:t>Latency: </a:t>
            </a:r>
            <a:r>
              <a:rPr lang="en-US" baseline="0" dirty="0"/>
              <a:t>Disk latency is always much slower than DRAM.</a:t>
            </a:r>
            <a:endParaRPr lang="en-US" dirty="0"/>
          </a:p>
          <a:p>
            <a:r>
              <a:rPr lang="en-US" dirty="0"/>
              <a:t>The DRAM in the data center</a:t>
            </a:r>
            <a:r>
              <a:rPr lang="en-US" baseline="0" dirty="0"/>
              <a:t> scale can be over 1000 times slower than the local DRAM.</a:t>
            </a:r>
          </a:p>
          <a:p>
            <a:endParaRPr lang="en-US" baseline="0" dirty="0"/>
          </a:p>
          <a:p>
            <a:r>
              <a:rPr lang="en-US" baseline="0" dirty="0"/>
              <a:t>Bandwidth: network is the bound (bottleneck). That is why we see a decreasing trend.</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28</a:t>
            </a:fld>
            <a:endParaRPr lang="en-US"/>
          </a:p>
        </p:txBody>
      </p:sp>
    </p:spTree>
    <p:extLst>
      <p:ext uri="{BB962C8B-B14F-4D97-AF65-F5344CB8AC3E}">
        <p14:creationId xmlns:p14="http://schemas.microsoft.com/office/powerpoint/2010/main" val="410548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Throughput: ops/sec.</a:t>
            </a:r>
          </a:p>
          <a:p>
            <a:endParaRPr lang="en-US" dirty="0"/>
          </a:p>
          <a:p>
            <a:r>
              <a:rPr lang="en-US" dirty="0"/>
              <a:t>Within a single server. Latency: Disk&gt;flash&gt;DRAM. Throughput: Disk&lt;flash&lt;DRAM. Cost per GB: DRAM&gt;Flash&gt;disk.</a:t>
            </a:r>
          </a:p>
          <a:p>
            <a:r>
              <a:rPr lang="en-US" dirty="0"/>
              <a:t>There is a tradeoff.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29</a:t>
            </a:fld>
            <a:endParaRPr lang="en-US"/>
          </a:p>
        </p:txBody>
      </p:sp>
    </p:spTree>
    <p:extLst>
      <p:ext uri="{BB962C8B-B14F-4D97-AF65-F5344CB8AC3E}">
        <p14:creationId xmlns:p14="http://schemas.microsoft.com/office/powerpoint/2010/main" val="2902052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From the architecture, we can see a few</a:t>
            </a:r>
            <a:r>
              <a:rPr lang="en-US" sz="1200" b="0" i="0" kern="1200" baseline="0" dirty="0">
                <a:solidFill>
                  <a:schemeClr val="tx1"/>
                </a:solidFill>
                <a:effectLst/>
                <a:latin typeface="Arial" charset="0"/>
                <a:ea typeface="+mn-ea"/>
                <a:cs typeface="+mn-cs"/>
              </a:rPr>
              <a:t> “big ideas” or principles in data processing in data centers.</a:t>
            </a:r>
          </a:p>
          <a:p>
            <a:pPr marL="171450" indent="-171450">
              <a:buFont typeface="Arial" panose="020B0604020202020204" pitchFamily="34" charset="0"/>
              <a:buChar char="•"/>
            </a:pPr>
            <a:r>
              <a:rPr lang="en-US" sz="1200" b="0" i="0" kern="1200" baseline="0" dirty="0">
                <a:solidFill>
                  <a:schemeClr val="tx1"/>
                </a:solidFill>
                <a:effectLst/>
                <a:latin typeface="Arial" charset="0"/>
                <a:ea typeface="+mn-ea"/>
                <a:cs typeface="+mn-cs"/>
              </a:rPr>
              <a:t>It favors scale-out, rather than scale-up. Scale-up means we increase the capability of a single machine. Scale-out is trying to use many machines and aggregate the power to do one thing.</a:t>
            </a:r>
          </a:p>
          <a:p>
            <a:pPr marL="171450" indent="-171450">
              <a:buFont typeface="Arial" panose="020B0604020202020204" pitchFamily="34" charset="0"/>
              <a:buChar char="•"/>
            </a:pPr>
            <a:r>
              <a:rPr lang="en-US" sz="1200" b="0" i="0" kern="1200" baseline="0" dirty="0">
                <a:solidFill>
                  <a:schemeClr val="tx1"/>
                </a:solidFill>
                <a:effectLst/>
                <a:latin typeface="Arial" charset="0"/>
                <a:ea typeface="+mn-ea"/>
                <a:cs typeface="+mn-cs"/>
              </a:rPr>
              <a:t>Move the data is costly. Thus move processing to task.</a:t>
            </a:r>
          </a:p>
          <a:p>
            <a:pPr marL="171450" indent="-171450">
              <a:buFont typeface="Arial" panose="020B0604020202020204" pitchFamily="34" charset="0"/>
              <a:buChar char="•"/>
            </a:pPr>
            <a:r>
              <a:rPr lang="en-US" sz="1200" b="0" i="0" kern="1200" baseline="0" dirty="0">
                <a:solidFill>
                  <a:schemeClr val="tx1"/>
                </a:solidFill>
                <a:effectLst/>
                <a:latin typeface="Arial" charset="0"/>
                <a:ea typeface="+mn-ea"/>
                <a:cs typeface="+mn-cs"/>
              </a:rPr>
              <a:t>Process data sequentially, rather random accesses. Random accesses in hard disk is unacceptable.</a:t>
            </a:r>
          </a:p>
          <a:p>
            <a:pPr marL="171450" indent="-171450">
              <a:buFont typeface="Arial" panose="020B0604020202020204" pitchFamily="34" charset="0"/>
              <a:buChar char="•"/>
            </a:pPr>
            <a:r>
              <a:rPr lang="en-US" sz="1200" b="0" i="0" kern="1200" baseline="0" dirty="0">
                <a:solidFill>
                  <a:schemeClr val="tx1"/>
                </a:solidFill>
                <a:effectLst/>
                <a:latin typeface="Arial" charset="0"/>
                <a:ea typeface="+mn-ea"/>
                <a:cs typeface="+mn-cs"/>
              </a:rPr>
              <a:t>We should offer good engineered systems for good scalability.</a:t>
            </a:r>
            <a:endParaRPr lang="en-SG" sz="1200" b="0" i="0" kern="1200" dirty="0">
              <a:solidFill>
                <a:schemeClr val="tx1"/>
              </a:solidFill>
              <a:effectLst/>
              <a:latin typeface="Arial" charset="0"/>
              <a:ea typeface="+mn-ea"/>
              <a:cs typeface="+mn-cs"/>
            </a:endParaRPr>
          </a:p>
          <a:p>
            <a:endParaRPr lang="en-SG" sz="1200" b="1" i="1" kern="1200" dirty="0">
              <a:solidFill>
                <a:schemeClr val="tx1"/>
              </a:solidFill>
              <a:effectLst/>
              <a:latin typeface="Arial" charset="0"/>
              <a:ea typeface="+mn-ea"/>
              <a:cs typeface="+mn-cs"/>
            </a:endParaRPr>
          </a:p>
          <a:p>
            <a:r>
              <a:rPr lang="en-SG" sz="1200" b="1" i="1" kern="1200" dirty="0">
                <a:solidFill>
                  <a:schemeClr val="tx1"/>
                </a:solidFill>
                <a:effectLst/>
                <a:latin typeface="Arial" charset="0"/>
                <a:ea typeface="+mn-ea"/>
                <a:cs typeface="+mn-cs"/>
              </a:rPr>
              <a:t>The Mythical Man-Month: Essays on Software Engineering</a:t>
            </a:r>
            <a:r>
              <a:rPr lang="en-SG" sz="1200" b="0" i="0" kern="1200" dirty="0">
                <a:solidFill>
                  <a:schemeClr val="tx1"/>
                </a:solidFill>
                <a:effectLst/>
                <a:latin typeface="Arial" charset="0"/>
                <a:ea typeface="+mn-ea"/>
                <a:cs typeface="+mn-cs"/>
              </a:rPr>
              <a:t> is a book on </a:t>
            </a:r>
            <a:r>
              <a:rPr lang="en-SG" sz="1200" b="0" i="0" u="none" strike="noStrike" kern="1200" dirty="0">
                <a:solidFill>
                  <a:schemeClr val="tx1"/>
                </a:solidFill>
                <a:effectLst/>
                <a:latin typeface="Arial" charset="0"/>
                <a:ea typeface="+mn-ea"/>
                <a:cs typeface="+mn-cs"/>
                <a:hlinkClick r:id="rId3" tooltip="Software engineering"/>
              </a:rPr>
              <a:t>software engineering</a:t>
            </a:r>
            <a:r>
              <a:rPr lang="en-SG" sz="1200" b="0" i="0" kern="1200" dirty="0">
                <a:solidFill>
                  <a:schemeClr val="tx1"/>
                </a:solidFill>
                <a:effectLst/>
                <a:latin typeface="Arial" charset="0"/>
                <a:ea typeface="+mn-ea"/>
                <a:cs typeface="+mn-cs"/>
              </a:rPr>
              <a:t> and </a:t>
            </a:r>
            <a:r>
              <a:rPr lang="en-SG" sz="1200" b="0" i="0" u="none" strike="noStrike" kern="1200" dirty="0">
                <a:solidFill>
                  <a:schemeClr val="tx1"/>
                </a:solidFill>
                <a:effectLst/>
                <a:latin typeface="Arial" charset="0"/>
                <a:ea typeface="+mn-ea"/>
                <a:cs typeface="+mn-cs"/>
                <a:hlinkClick r:id="rId4" tooltip="Project management"/>
              </a:rPr>
              <a:t>project management</a:t>
            </a:r>
            <a:r>
              <a:rPr lang="en-SG" sz="1200" b="0" i="0" kern="1200" dirty="0">
                <a:solidFill>
                  <a:schemeClr val="tx1"/>
                </a:solidFill>
                <a:effectLst/>
                <a:latin typeface="Arial" charset="0"/>
                <a:ea typeface="+mn-ea"/>
                <a:cs typeface="+mn-cs"/>
              </a:rPr>
              <a:t> by </a:t>
            </a:r>
            <a:r>
              <a:rPr lang="en-SG" sz="1200" b="0" i="0" u="none" strike="noStrike" kern="1200" dirty="0">
                <a:solidFill>
                  <a:schemeClr val="tx1"/>
                </a:solidFill>
                <a:effectLst/>
                <a:latin typeface="Arial" charset="0"/>
                <a:ea typeface="+mn-ea"/>
                <a:cs typeface="+mn-cs"/>
                <a:hlinkClick r:id="rId5" tooltip="Fred Brooks"/>
              </a:rPr>
              <a:t>Fred Brooks</a:t>
            </a:r>
            <a:r>
              <a:rPr lang="en-SG" sz="1200" b="0" i="0" kern="1200" dirty="0">
                <a:solidFill>
                  <a:schemeClr val="tx1"/>
                </a:solidFill>
                <a:effectLst/>
                <a:latin typeface="Arial" charset="0"/>
                <a:ea typeface="+mn-ea"/>
                <a:cs typeface="+mn-cs"/>
              </a:rPr>
              <a:t>, whose central theme is that "adding manpower to a late software project makes it later". This idea is known as </a:t>
            </a:r>
            <a:r>
              <a:rPr lang="en-SG" sz="1200" b="0" i="0" u="none" strike="noStrike" kern="1200" dirty="0">
                <a:solidFill>
                  <a:schemeClr val="tx1"/>
                </a:solidFill>
                <a:effectLst/>
                <a:latin typeface="Arial" charset="0"/>
                <a:ea typeface="+mn-ea"/>
                <a:cs typeface="+mn-cs"/>
                <a:hlinkClick r:id="rId6" tooltip="Brooks' law"/>
              </a:rPr>
              <a:t>Brooks' law</a:t>
            </a:r>
            <a:r>
              <a:rPr lang="en-SG" sz="1200" b="0" i="0" kern="1200" dirty="0">
                <a:solidFill>
                  <a:schemeClr val="tx1"/>
                </a:solidFill>
                <a:effectLst/>
                <a:latin typeface="Arial" charset="0"/>
                <a:ea typeface="+mn-ea"/>
                <a:cs typeface="+mn-cs"/>
              </a:rPr>
              <a:t>, and is presented along with the </a:t>
            </a:r>
            <a:r>
              <a:rPr lang="en-SG" sz="1200" b="0" i="0" u="none" strike="noStrike" kern="1200" dirty="0">
                <a:solidFill>
                  <a:schemeClr val="tx1"/>
                </a:solidFill>
                <a:effectLst/>
                <a:latin typeface="Arial" charset="0"/>
                <a:ea typeface="+mn-ea"/>
                <a:cs typeface="+mn-cs"/>
                <a:hlinkClick r:id="rId7"/>
              </a:rPr>
              <a:t>second-system effect</a:t>
            </a:r>
            <a:r>
              <a:rPr lang="en-SG" sz="1200" b="0" i="0" kern="1200" dirty="0">
                <a:solidFill>
                  <a:schemeClr val="tx1"/>
                </a:solidFill>
                <a:effectLst/>
                <a:latin typeface="Arial" charset="0"/>
                <a:ea typeface="+mn-ea"/>
                <a:cs typeface="+mn-cs"/>
              </a:rPr>
              <a:t> and advocacy of </a:t>
            </a:r>
            <a:r>
              <a:rPr lang="en-SG" sz="1200" b="0" i="0" u="none" strike="noStrike" kern="1200" dirty="0">
                <a:solidFill>
                  <a:schemeClr val="tx1"/>
                </a:solidFill>
                <a:effectLst/>
                <a:latin typeface="Arial" charset="0"/>
                <a:ea typeface="+mn-ea"/>
                <a:cs typeface="+mn-cs"/>
                <a:hlinkClick r:id="rId8" tooltip="Software prototyping"/>
              </a:rPr>
              <a:t>prototyping</a:t>
            </a:r>
            <a:r>
              <a:rPr lang="en-SG" sz="1200" b="0" i="0" kern="1200" dirty="0">
                <a:solidFill>
                  <a:schemeClr val="tx1"/>
                </a:solidFill>
                <a:effectLst/>
                <a:latin typeface="Arial" charset="0"/>
                <a:ea typeface="+mn-ea"/>
                <a:cs typeface="+mn-cs"/>
              </a:rPr>
              <a:t>.</a:t>
            </a:r>
          </a:p>
          <a:p>
            <a:r>
              <a:rPr lang="en-SG" dirty="0"/>
              <a:t>We introduce the idea of the “tradeable machine hour”, as a play on Brook’s classic title. If running an algorithm on a particular dataset takes 100 machine hours, then we should be able to finish in an hour on a cluster of 100 machines, or use a cluster of 10 machines to complete the same task in ten hours.13 With </a:t>
            </a:r>
            <a:r>
              <a:rPr lang="en-SG" dirty="0" err="1"/>
              <a:t>MapReduce</a:t>
            </a:r>
            <a:r>
              <a:rPr lang="en-SG" dirty="0"/>
              <a:t>, this isn’t so far from the truth, at least for some applications.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30</a:t>
            </a:fld>
            <a:endParaRPr lang="en-US"/>
          </a:p>
        </p:txBody>
      </p:sp>
    </p:spTree>
    <p:extLst>
      <p:ext uri="{BB962C8B-B14F-4D97-AF65-F5344CB8AC3E}">
        <p14:creationId xmlns:p14="http://schemas.microsoft.com/office/powerpoint/2010/main" val="36031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32</a:t>
            </a:fld>
            <a:endParaRPr lang="en-US"/>
          </a:p>
        </p:txBody>
      </p:sp>
    </p:spTree>
    <p:extLst>
      <p:ext uri="{BB962C8B-B14F-4D97-AF65-F5344CB8AC3E}">
        <p14:creationId xmlns:p14="http://schemas.microsoft.com/office/powerpoint/2010/main" val="349830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concrete example from google. Google</a:t>
            </a:r>
            <a:r>
              <a:rPr lang="en-US" baseline="0" dirty="0"/>
              <a:t> have indexed 20+ billion web pages (now actually it is more than that…)</a:t>
            </a:r>
          </a:p>
          <a:p>
            <a:r>
              <a:rPr lang="en-SG" dirty="0"/>
              <a:t>You can check: http://www.worldwidewebsize.com/. Now</a:t>
            </a:r>
            <a:r>
              <a:rPr lang="en-SG" baseline="0" dirty="0"/>
              <a:t> it is around 60+ billion web pages. </a:t>
            </a:r>
          </a:p>
          <a:p>
            <a:r>
              <a:rPr lang="en-US" baseline="0" dirty="0"/>
              <a:t>Anyway, let’s use 20+ billion as the example. Each page with 20KB (considering only text…. Without images/video </a:t>
            </a:r>
            <a:r>
              <a:rPr lang="en-US" baseline="0" dirty="0" err="1"/>
              <a:t>etc</a:t>
            </a:r>
            <a:r>
              <a:rPr lang="en-US" baseline="0" dirty="0"/>
              <a:t>). Thus, we have 400 TB. If we use a single computer, how long will it take to read the entire set of pages?  Over 4 months!</a:t>
            </a:r>
          </a:p>
          <a:p>
            <a:r>
              <a:rPr lang="en-US" baseline="0" dirty="0"/>
              <a:t>How many disks do we need? Around 1000 disks. </a:t>
            </a:r>
          </a:p>
          <a:p>
            <a:r>
              <a:rPr lang="en-US" baseline="0" dirty="0"/>
              <a:t>Given this, cloud and data centers are a must. Recall, data centers consists of commodity nodes (not supercomputer!), and they are connected by Ethernet switches. </a:t>
            </a:r>
          </a:p>
          <a:p>
            <a:r>
              <a:rPr lang="en-US" baseline="0" dirty="0"/>
              <a:t>In order to attempt the 400TB with a reasonable time limit, we definitely need parallelization. Basically, we use divide and conquer methodology.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33</a:t>
            </a:fld>
            <a:endParaRPr lang="en-US"/>
          </a:p>
        </p:txBody>
      </p:sp>
    </p:spTree>
    <p:extLst>
      <p:ext uri="{BB962C8B-B14F-4D97-AF65-F5344CB8AC3E}">
        <p14:creationId xmlns:p14="http://schemas.microsoft.com/office/powerpoint/2010/main" val="434160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an ideal processing scenario of divide and conquer. We divide the “work” (400 TB of pages) into a number of smaller works (w1, w2, w3..). Each worker will handle a piece of work, and generate some partial results (r1, r2, …). Finally, we need to combine the partial results to get the final result for users.</a:t>
            </a:r>
          </a:p>
          <a:p>
            <a:endParaRPr lang="en-US" baseline="0" dirty="0"/>
          </a:p>
          <a:p>
            <a:r>
              <a:rPr lang="en-US" baseline="0" dirty="0"/>
              <a:t>Why I said it is an ideal scenario?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34</a:t>
            </a:fld>
            <a:endParaRPr lang="en-US"/>
          </a:p>
        </p:txBody>
      </p:sp>
    </p:spTree>
    <p:extLst>
      <p:ext uri="{BB962C8B-B14F-4D97-AF65-F5344CB8AC3E}">
        <p14:creationId xmlns:p14="http://schemas.microsoft.com/office/powerpoint/2010/main" val="427816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extLst>
      <p:ext uri="{BB962C8B-B14F-4D97-AF65-F5344CB8AC3E}">
        <p14:creationId xmlns:p14="http://schemas.microsoft.com/office/powerpoint/2010/main" val="3598217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35</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a:t>How to assign work units?</a:t>
            </a:r>
          </a:p>
          <a:p>
            <a:pPr marL="171450" indent="-171450" eaLnBrk="1" hangingPunct="1">
              <a:buFontTx/>
              <a:buChar char="-"/>
            </a:pPr>
            <a:r>
              <a:rPr lang="en-US" dirty="0"/>
              <a:t>We want to assign balanced loads, but hard to know how to balance! </a:t>
            </a:r>
          </a:p>
          <a:p>
            <a:pPr marL="171450" indent="-171450" eaLnBrk="1" hangingPunct="1">
              <a:buFontTx/>
              <a:buChar char="-"/>
            </a:pPr>
            <a:r>
              <a:rPr lang="en-US" dirty="0"/>
              <a:t>What if worker finishes early? Can we assign more tasks?</a:t>
            </a:r>
          </a:p>
          <a:p>
            <a:pPr eaLnBrk="1" hangingPunct="1"/>
            <a:r>
              <a:rPr lang="en-US" dirty="0"/>
              <a:t>How do we know if all finished?</a:t>
            </a:r>
          </a:p>
          <a:p>
            <a:pPr marL="228600" indent="-228600" eaLnBrk="1" hangingPunct="1">
              <a:buAutoNum type="arabicPeriod"/>
            </a:pPr>
            <a:r>
              <a:rPr lang="en-US" dirty="0"/>
              <a:t>Poll workers – problem: slow</a:t>
            </a:r>
          </a:p>
          <a:p>
            <a:pPr marL="228600" indent="-228600" eaLnBrk="1" hangingPunct="1">
              <a:buAutoNum type="arabicPeriod"/>
            </a:pPr>
            <a:r>
              <a:rPr lang="en-US" dirty="0"/>
              <a:t>Ask workers to notify you when done – problem: what if don’t receive a response? Can use heartbeat, but what if workers are just very slow?</a:t>
            </a:r>
          </a:p>
        </p:txBody>
      </p:sp>
    </p:spTree>
    <p:extLst>
      <p:ext uri="{BB962C8B-B14F-4D97-AF65-F5344CB8AC3E}">
        <p14:creationId xmlns:p14="http://schemas.microsoft.com/office/powerpoint/2010/main" val="4267770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simple</a:t>
            </a:r>
            <a:r>
              <a:rPr lang="en-US" baseline="0" dirty="0"/>
              <a:t> example for machine failures…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Suppose </a:t>
            </a:r>
            <a:r>
              <a:rPr lang="en-US" dirty="0"/>
              <a:t>One server may stay up 3 years (1,000 days).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you have 1,000 servers, expect to loose 1/day.</a:t>
            </a:r>
            <a:r>
              <a:rPr lang="en-US" baseline="0" dirty="0"/>
              <a:t> You can apply some kind of calculation called Weibull.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http://www.weibull.com/hotwire/issue94/relbasics94.htm</a:t>
            </a:r>
          </a:p>
          <a:p>
            <a:r>
              <a:rPr lang="en-US" dirty="0"/>
              <a:t>People estimated Google had ~1M machines in 2011</a:t>
            </a:r>
          </a:p>
          <a:p>
            <a:pPr lvl="1"/>
            <a:r>
              <a:rPr lang="en-US" dirty="0"/>
              <a:t>1,000 machines fail every day!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Machine failures</a:t>
            </a:r>
            <a:r>
              <a:rPr lang="en-US" baseline="0" dirty="0"/>
              <a:t> can cause a lot of difficult issues for big data systems… for example, a) how do we know the machine is failed? Maybe, it is just slow… b)how can we save the partial results? How can we restart the failed task without a lot of progress loss?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Many research efforts have been done, and still more efforts are being paid to this complicated problem.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357078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63613"/>
            <a:fld id="{4EE3B3EE-3CD6-4E0D-BD42-34D565D868CA}" type="slidenum">
              <a:rPr lang="en-US" smtClean="0"/>
              <a:pPr defTabSz="963613"/>
              <a:t>37</a:t>
            </a:fld>
            <a:endParaRPr lang="en-US"/>
          </a:p>
        </p:txBody>
      </p:sp>
      <p:sp>
        <p:nvSpPr>
          <p:cNvPr id="57347"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7348" name="Rectangle 3"/>
          <p:cNvSpPr>
            <a:spLocks noGrp="1" noChangeArrowheads="1"/>
          </p:cNvSpPr>
          <p:nvPr>
            <p:ph type="body"/>
          </p:nvPr>
        </p:nvSpPr>
        <p:spPr>
          <a:xfrm>
            <a:off x="731838" y="4560888"/>
            <a:ext cx="5845175" cy="4319587"/>
          </a:xfrm>
          <a:noFill/>
          <a:ln/>
        </p:spPr>
        <p:txBody>
          <a:bodyPr wrap="none" anchor="ctr"/>
          <a:lstStyle/>
          <a:p>
            <a:pPr eaLnBrk="1" hangingPunct="1"/>
            <a:r>
              <a:rPr lang="en-US" dirty="0"/>
              <a:t>https://en.wikipedia.org/wiki/Sleeping_barber_problem</a:t>
            </a:r>
          </a:p>
          <a:p>
            <a:pPr eaLnBrk="1" hangingPunct="1"/>
            <a:r>
              <a:rPr lang="en-US" dirty="0"/>
              <a:t>https://en.wikipedia.org/wiki/Cigarette_smokers_problem</a:t>
            </a:r>
          </a:p>
          <a:p>
            <a:pPr eaLnBrk="1" hangingPunct="1"/>
            <a:endParaRPr lang="en-US" dirty="0"/>
          </a:p>
          <a:p>
            <a:pPr eaLnBrk="1" hangingPunct="1"/>
            <a:r>
              <a:rPr lang="en-US" dirty="0"/>
              <a:t>In data center, managing a large number of workers</a:t>
            </a:r>
            <a:r>
              <a:rPr lang="en-US" baseline="0" dirty="0"/>
              <a:t> is difficult…</a:t>
            </a:r>
          </a:p>
          <a:p>
            <a:pPr lvl="1" eaLnBrk="1" hangingPunct="1"/>
            <a:r>
              <a:rPr lang="en-GB" dirty="0"/>
              <a:t>We don’t know the order in which workers run</a:t>
            </a:r>
          </a:p>
          <a:p>
            <a:pPr lvl="1" eaLnBrk="1" hangingPunct="1"/>
            <a:r>
              <a:rPr lang="en-GB" dirty="0"/>
              <a:t>We don’t know when workers interrupt each other</a:t>
            </a:r>
          </a:p>
          <a:p>
            <a:pPr lvl="1" eaLnBrk="1" hangingPunct="1"/>
            <a:r>
              <a:rPr lang="en-GB" dirty="0"/>
              <a:t>We don’t know when workers need to communicate partial results</a:t>
            </a:r>
          </a:p>
          <a:p>
            <a:pPr lvl="1" eaLnBrk="1" hangingPunct="1"/>
            <a:r>
              <a:rPr lang="en-GB" dirty="0"/>
              <a:t>We don’t know the order in which workers access shared data</a:t>
            </a:r>
          </a:p>
          <a:p>
            <a:pPr eaLnBrk="1" hangingPunct="1"/>
            <a:r>
              <a:rPr lang="en-US" dirty="0"/>
              <a:t>Now,</a:t>
            </a:r>
            <a:r>
              <a:rPr lang="en-US" baseline="0" dirty="0"/>
              <a:t> can we use some “classic” techniques to address them?</a:t>
            </a:r>
          </a:p>
          <a:p>
            <a:pPr eaLnBrk="1" hangingPunct="1"/>
            <a:r>
              <a:rPr lang="en-US" baseline="0" dirty="0"/>
              <a:t>Yes, we learn those in OS and parallel course: semaphores, barriers etc… but still, there are many issues.</a:t>
            </a:r>
          </a:p>
          <a:p>
            <a:pPr lvl="1" eaLnBrk="1" hangingPunct="1"/>
            <a:r>
              <a:rPr lang="en-GB" dirty="0"/>
              <a:t>Deadlock, </a:t>
            </a:r>
            <a:r>
              <a:rPr lang="en-GB" dirty="0" err="1"/>
              <a:t>livelock</a:t>
            </a:r>
            <a:r>
              <a:rPr lang="en-GB" dirty="0"/>
              <a:t>, race conditions...</a:t>
            </a:r>
          </a:p>
          <a:p>
            <a:pPr lvl="1" eaLnBrk="1" hangingPunct="1"/>
            <a:r>
              <a:rPr lang="en-GB" dirty="0"/>
              <a:t>Dining philosophers, sleeping barbers, cigarette smokers...</a:t>
            </a:r>
            <a:endParaRPr lang="en-US" baseline="0" dirty="0"/>
          </a:p>
          <a:p>
            <a:pPr eaLnBrk="1" hangingPunct="1"/>
            <a:r>
              <a:rPr lang="en-US" baseline="0" dirty="0"/>
              <a:t>We need to handle them in a massive scale of data center. </a:t>
            </a:r>
            <a:r>
              <a:rPr lang="en-US" baseline="0" dirty="0" err="1"/>
              <a:t>Ooops</a:t>
            </a:r>
            <a:r>
              <a:rPr lang="en-US" baseline="0" dirty="0"/>
              <a:t>… we need to be careful…</a:t>
            </a:r>
            <a:endParaRPr lang="en-US" dirty="0"/>
          </a:p>
        </p:txBody>
      </p:sp>
    </p:spTree>
    <p:extLst>
      <p:ext uri="{BB962C8B-B14F-4D97-AF65-F5344CB8AC3E}">
        <p14:creationId xmlns:p14="http://schemas.microsoft.com/office/powerpoint/2010/main" val="1723126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a:t>
            </a:r>
            <a:r>
              <a:rPr lang="en-US" baseline="0" dirty="0"/>
              <a:t>ism and concurrency are inherently difficult…</a:t>
            </a:r>
          </a:p>
          <a:p>
            <a:r>
              <a:rPr lang="en-US" baseline="0" dirty="0"/>
              <a:t>Even more difficult in our cases (at the scale of data centers, machine failures, and interacting services)…</a:t>
            </a:r>
          </a:p>
          <a:p>
            <a:r>
              <a:rPr lang="en-US" baseline="0" dirty="0"/>
              <a:t>You may wonder what MPI is good for? MPI is designed for run on reliable but expensive hardware (supercomputers). Many scientific applications are regular (workers have little communications).</a:t>
            </a:r>
          </a:p>
          <a:p>
            <a:r>
              <a:rPr lang="en-US" baseline="0" dirty="0"/>
              <a:t>How can we debug for big data?? </a:t>
            </a:r>
            <a:r>
              <a:rPr lang="en-US" baseline="0" dirty="0">
                <a:sym typeface="Wingdings" panose="05000000000000000000" pitchFamily="2" charset="2"/>
              </a:rPr>
              <a:t></a:t>
            </a:r>
          </a:p>
          <a:p>
            <a:r>
              <a:rPr lang="en-US" baseline="0" dirty="0">
                <a:sym typeface="Wingdings" panose="05000000000000000000" pitchFamily="2" charset="2"/>
              </a:rPr>
              <a:t>So in fact, if we stay with the current tools, we may end up with very bad situations in terms of software </a:t>
            </a:r>
            <a:r>
              <a:rPr lang="en-US" baseline="0" dirty="0" err="1">
                <a:sym typeface="Wingdings" panose="05000000000000000000" pitchFamily="2" charset="2"/>
              </a:rPr>
              <a:t>maintanence</a:t>
            </a:r>
            <a:r>
              <a:rPr lang="en-US" baseline="0" dirty="0">
                <a:sym typeface="Wingdings" panose="05000000000000000000" pitchFamily="2" charset="2"/>
              </a:rPr>
              <a:t>. </a:t>
            </a:r>
          </a:p>
          <a:p>
            <a:pPr lvl="1" eaLnBrk="1" hangingPunct="1"/>
            <a:r>
              <a:rPr lang="en-US" dirty="0"/>
              <a:t>Lots of one-off solutions, custom code</a:t>
            </a:r>
          </a:p>
          <a:p>
            <a:pPr lvl="1" eaLnBrk="1" hangingPunct="1"/>
            <a:r>
              <a:rPr lang="en-US" dirty="0"/>
              <a:t>Write you own dedicated library, then program with it</a:t>
            </a:r>
          </a:p>
          <a:p>
            <a:pPr lvl="1" eaLnBrk="1" hangingPunct="1"/>
            <a:r>
              <a:rPr lang="en-US" dirty="0"/>
              <a:t>Burden on the programmer to explicitly manage everything</a:t>
            </a: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39</a:t>
            </a:fld>
            <a:endParaRPr lang="en-US"/>
          </a:p>
        </p:txBody>
      </p:sp>
    </p:spTree>
    <p:extLst>
      <p:ext uri="{BB962C8B-B14F-4D97-AF65-F5344CB8AC3E}">
        <p14:creationId xmlns:p14="http://schemas.microsoft.com/office/powerpoint/2010/main" val="3905749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what</a:t>
            </a:r>
            <a:r>
              <a:rPr lang="en-US" baseline="0" dirty="0"/>
              <a:t> we need is a right level of abstraction. What are the building blocks (instruction set) of the data center?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Hide system-level details from the developers</a:t>
            </a:r>
          </a:p>
          <a:p>
            <a:pPr lvl="1"/>
            <a:r>
              <a:rPr lang="en-US" dirty="0"/>
              <a:t>No more race conditions, lock contention, etc.</a:t>
            </a:r>
          </a:p>
          <a:p>
            <a:pPr lvl="1"/>
            <a:r>
              <a:rPr lang="en-US" dirty="0"/>
              <a:t>No need to explicitly worry about reliability, fault tolerance, etc.</a:t>
            </a:r>
          </a:p>
          <a:p>
            <a:r>
              <a:rPr lang="en-US" dirty="0"/>
              <a:t>Separating the </a:t>
            </a:r>
            <a:r>
              <a:rPr lang="en-US" i="1" dirty="0"/>
              <a:t>what</a:t>
            </a:r>
            <a:r>
              <a:rPr lang="en-US" dirty="0"/>
              <a:t> from the </a:t>
            </a:r>
            <a:r>
              <a:rPr lang="en-US" i="1" dirty="0"/>
              <a:t>how</a:t>
            </a:r>
            <a:endParaRPr lang="en-US" dirty="0"/>
          </a:p>
          <a:p>
            <a:pPr lvl="1"/>
            <a:r>
              <a:rPr lang="en-US" dirty="0"/>
              <a:t>Developer specifies the computation that needs to be performed</a:t>
            </a:r>
          </a:p>
          <a:p>
            <a:pPr lvl="1"/>
            <a:r>
              <a:rPr lang="en-US" dirty="0"/>
              <a:t>Execution framework (“runtime”) handles actual execution</a:t>
            </a:r>
          </a:p>
          <a:p>
            <a:pPr lvl="1" algn="l" rtl="0" eaLnBrk="0" fontAlgn="base" hangingPunct="0">
              <a:spcBef>
                <a:spcPct val="30000"/>
              </a:spcBef>
              <a:spcAft>
                <a:spcPct val="0"/>
              </a:spcAft>
            </a:pPr>
            <a:endParaRPr lang="en-US" sz="1200" kern="1200" dirty="0">
              <a:solidFill>
                <a:schemeClr val="tx1"/>
              </a:solidFill>
              <a:latin typeface="Arial" charset="0"/>
              <a:ea typeface="+mn-ea"/>
              <a:cs typeface="+mn-cs"/>
            </a:endParaRPr>
          </a:p>
          <a:p>
            <a:pPr lvl="1" algn="l" rtl="0" eaLnBrk="0" fontAlgn="base" hangingPunct="0">
              <a:spcBef>
                <a:spcPct val="30000"/>
              </a:spcBef>
              <a:spcAft>
                <a:spcPct val="0"/>
              </a:spcAft>
            </a:pPr>
            <a:r>
              <a:rPr lang="en-US" sz="1200" kern="1200" dirty="0">
                <a:solidFill>
                  <a:schemeClr val="tx1"/>
                </a:solidFill>
                <a:latin typeface="Arial" charset="0"/>
                <a:ea typeface="+mn-ea"/>
                <a:cs typeface="+mn-cs"/>
              </a:rPr>
              <a:t>With such</a:t>
            </a:r>
            <a:r>
              <a:rPr lang="en-US" sz="1200" kern="1200" baseline="0" dirty="0">
                <a:solidFill>
                  <a:schemeClr val="tx1"/>
                </a:solidFill>
                <a:latin typeface="Arial" charset="0"/>
                <a:ea typeface="+mn-ea"/>
                <a:cs typeface="+mn-cs"/>
              </a:rPr>
              <a:t> a runtime</a:t>
            </a:r>
            <a:r>
              <a:rPr lang="en-US" sz="1200" kern="1200" dirty="0">
                <a:solidFill>
                  <a:schemeClr val="tx1"/>
                </a:solidFill>
                <a:latin typeface="Arial" charset="0"/>
                <a:ea typeface="+mn-ea"/>
                <a:cs typeface="+mn-cs"/>
              </a:rPr>
              <a:t>, developers can focus on their big data services, rather than worrying about the underlying infrastructures. </a:t>
            </a:r>
          </a:p>
          <a:p>
            <a:pPr lvl="1" algn="l" rtl="0" eaLnBrk="0" fontAlgn="base" hangingPunct="0">
              <a:spcBef>
                <a:spcPct val="30000"/>
              </a:spcBef>
              <a:spcAft>
                <a:spcPct val="0"/>
              </a:spcAft>
            </a:pPr>
            <a:r>
              <a:rPr lang="en-US" sz="1200" kern="1200" dirty="0">
                <a:solidFill>
                  <a:schemeClr val="tx1"/>
                </a:solidFill>
                <a:latin typeface="Arial" charset="0"/>
                <a:ea typeface="+mn-ea"/>
                <a:cs typeface="+mn-cs"/>
              </a:rPr>
              <a:t>Also, for performance optimizations, we allow</a:t>
            </a:r>
            <a:r>
              <a:rPr lang="en-US" sz="1200" kern="1200" baseline="0" dirty="0">
                <a:solidFill>
                  <a:schemeClr val="tx1"/>
                </a:solidFill>
                <a:latin typeface="Arial" charset="0"/>
                <a:ea typeface="+mn-ea"/>
                <a:cs typeface="+mn-cs"/>
              </a:rPr>
              <a:t> the optimizations on the four big ideas.</a:t>
            </a:r>
            <a:endParaRPr lang="en-US" sz="1200" kern="1200" dirty="0">
              <a:solidFill>
                <a:schemeClr val="tx1"/>
              </a:solidFill>
              <a:latin typeface="Arial" charset="0"/>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40</a:t>
            </a:fld>
            <a:endParaRPr lang="en-US"/>
          </a:p>
        </p:txBody>
      </p:sp>
    </p:spTree>
    <p:extLst>
      <p:ext uri="{BB962C8B-B14F-4D97-AF65-F5344CB8AC3E}">
        <p14:creationId xmlns:p14="http://schemas.microsoft.com/office/powerpoint/2010/main" val="324917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41</a:t>
            </a:fld>
            <a:endParaRPr lang="en-US"/>
          </a:p>
        </p:txBody>
      </p:sp>
    </p:spTree>
    <p:extLst>
      <p:ext uri="{BB962C8B-B14F-4D97-AF65-F5344CB8AC3E}">
        <p14:creationId xmlns:p14="http://schemas.microsoft.com/office/powerpoint/2010/main" val="569405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see in the divide-and-conquer</a:t>
            </a:r>
            <a:r>
              <a:rPr lang="en-US" baseline="0" dirty="0"/>
              <a:t> scenario, this is a typical big data processing problem. </a:t>
            </a:r>
          </a:p>
          <a:p>
            <a:r>
              <a:rPr lang="en-US" dirty="0"/>
              <a:t>Step 1: Iterate over a large number of records</a:t>
            </a:r>
          </a:p>
          <a:p>
            <a:r>
              <a:rPr lang="en-US" dirty="0"/>
              <a:t>Step 2: Extract something of interest from each</a:t>
            </a:r>
          </a:p>
          <a:p>
            <a:r>
              <a:rPr lang="en-US" dirty="0"/>
              <a:t>Step 3: Shuffle and sort intermediate results</a:t>
            </a:r>
          </a:p>
          <a:p>
            <a:r>
              <a:rPr lang="en-US" dirty="0"/>
              <a:t>Step 4: Aggregate intermediate results</a:t>
            </a:r>
          </a:p>
          <a:p>
            <a:r>
              <a:rPr lang="en-US" dirty="0"/>
              <a:t>Step 5: Generate final output</a:t>
            </a:r>
          </a:p>
          <a:p>
            <a:r>
              <a:rPr lang="en-US" dirty="0"/>
              <a:t>Yeah, actually, big data processing</a:t>
            </a:r>
            <a:r>
              <a:rPr lang="en-US" baseline="0" dirty="0"/>
              <a:t> has some patterns.  Google (or </a:t>
            </a:r>
            <a:r>
              <a:rPr lang="en-US" baseline="0" dirty="0" err="1"/>
              <a:t>jeff</a:t>
            </a:r>
            <a:r>
              <a:rPr lang="en-US" baseline="0" dirty="0"/>
              <a:t> dean) identified the pattern as two functional abstractions. Map, and Reduce.</a:t>
            </a:r>
          </a:p>
          <a:p>
            <a:r>
              <a:rPr lang="en-US" baseline="0" dirty="0"/>
              <a:t>Map is to extract something of interest from each chunk of data. Users can implement the logic on how to extract.</a:t>
            </a:r>
          </a:p>
          <a:p>
            <a:r>
              <a:rPr lang="en-US" baseline="0" dirty="0"/>
              <a:t>Reduce is to aggregate the intermediate results. Users can implement the logic on how to combine.</a:t>
            </a:r>
          </a:p>
          <a:p>
            <a:r>
              <a:rPr lang="en-US" baseline="0" dirty="0"/>
              <a:t>Other steps are rather standard and common for different processing tasks.</a:t>
            </a:r>
          </a:p>
          <a:p>
            <a:r>
              <a:rPr lang="en-US" dirty="0"/>
              <a:t>https://research.google.com/pubs/jeff.html</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42</a:t>
            </a:fld>
            <a:endParaRPr lang="en-US"/>
          </a:p>
        </p:txBody>
      </p:sp>
    </p:spTree>
    <p:extLst>
      <p:ext uri="{BB962C8B-B14F-4D97-AF65-F5344CB8AC3E}">
        <p14:creationId xmlns:p14="http://schemas.microsoft.com/office/powerpoint/2010/main" val="4241072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43</a:t>
            </a:fld>
            <a:endParaRPr lang="en-US"/>
          </a:p>
        </p:txBody>
      </p:sp>
    </p:spTree>
    <p:extLst>
      <p:ext uri="{BB962C8B-B14F-4D97-AF65-F5344CB8AC3E}">
        <p14:creationId xmlns:p14="http://schemas.microsoft.com/office/powerpoint/2010/main" val="2104438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44</a:t>
            </a:fld>
            <a:endParaRPr lang="en-US"/>
          </a:p>
        </p:txBody>
      </p:sp>
    </p:spTree>
    <p:extLst>
      <p:ext uri="{BB962C8B-B14F-4D97-AF65-F5344CB8AC3E}">
        <p14:creationId xmlns:p14="http://schemas.microsoft.com/office/powerpoint/2010/main" val="2911101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break down the election counting task into small steps (map, shuffle, reduce)</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45</a:t>
            </a:fld>
            <a:endParaRPr lang="en-US"/>
          </a:p>
        </p:txBody>
      </p:sp>
    </p:spTree>
    <p:extLst>
      <p:ext uri="{BB962C8B-B14F-4D97-AF65-F5344CB8AC3E}">
        <p14:creationId xmlns:p14="http://schemas.microsoft.com/office/powerpoint/2010/main" val="329606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All tutorial questions are available in </a:t>
            </a:r>
            <a:r>
              <a:rPr lang="en-US" altLang="en-US" dirty="0" err="1"/>
              <a:t>LumiNUS</a:t>
            </a:r>
            <a:r>
              <a:rPr lang="en-US" altLang="en-US" dirty="0"/>
              <a:t>. </a:t>
            </a:r>
          </a:p>
          <a:p>
            <a:endParaRPr lang="en-US" altLang="en-US" dirty="0"/>
          </a:p>
          <a:p>
            <a:r>
              <a:rPr lang="en-US" altLang="en-US" dirty="0"/>
              <a:t>You are encouraged to attend the tutorial. Tutors will give explanations to the questions in details.</a:t>
            </a:r>
            <a:r>
              <a:rPr lang="en-US" altLang="en-US" baseline="0" dirty="0"/>
              <a:t> </a:t>
            </a:r>
            <a:r>
              <a:rPr lang="en-US" altLang="en-US" dirty="0"/>
              <a:t>Attending the tutorial can help you to understand the key concepts in this course. </a:t>
            </a:r>
          </a:p>
          <a:p>
            <a:endParaRPr lang="en-US" altLang="en-US" dirty="0"/>
          </a:p>
          <a:p>
            <a:r>
              <a:rPr lang="en-US" altLang="en-US" dirty="0"/>
              <a:t>Also, it will be good if you attempt questions before the tutorial.  Also, some questions can</a:t>
            </a:r>
            <a:r>
              <a:rPr lang="en-US" altLang="en-US" baseline="0" dirty="0"/>
              <a:t> be viewed as samples for tests.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400721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function takes in a single vote, and returns a single key value pair.</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46</a:t>
            </a:fld>
            <a:endParaRPr lang="en-US"/>
          </a:p>
        </p:txBody>
      </p:sp>
    </p:spTree>
    <p:extLst>
      <p:ext uri="{BB962C8B-B14F-4D97-AF65-F5344CB8AC3E}">
        <p14:creationId xmlns:p14="http://schemas.microsoft.com/office/powerpoint/2010/main" val="2711098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47</a:t>
            </a:fld>
            <a:endParaRPr lang="en-US"/>
          </a:p>
        </p:txBody>
      </p:sp>
    </p:spTree>
    <p:extLst>
      <p:ext uri="{BB962C8B-B14F-4D97-AF65-F5344CB8AC3E}">
        <p14:creationId xmlns:p14="http://schemas.microsoft.com/office/powerpoint/2010/main" val="3667127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oversimplification: in implementation, we don’t actually “centralize” all data into a single machine like this picture seems to show</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48</a:t>
            </a:fld>
            <a:endParaRPr lang="en-US"/>
          </a:p>
        </p:txBody>
      </p:sp>
    </p:spTree>
    <p:extLst>
      <p:ext uri="{BB962C8B-B14F-4D97-AF65-F5344CB8AC3E}">
        <p14:creationId xmlns:p14="http://schemas.microsoft.com/office/powerpoint/2010/main" val="264223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49</a:t>
            </a:fld>
            <a:endParaRPr lang="en-US"/>
          </a:p>
        </p:txBody>
      </p:sp>
    </p:spTree>
    <p:extLst>
      <p:ext uri="{BB962C8B-B14F-4D97-AF65-F5344CB8AC3E}">
        <p14:creationId xmlns:p14="http://schemas.microsoft.com/office/powerpoint/2010/main" val="1533357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50</a:t>
            </a:fld>
            <a:endParaRPr lang="en-US"/>
          </a:p>
        </p:txBody>
      </p:sp>
    </p:spTree>
    <p:extLst>
      <p:ext uri="{BB962C8B-B14F-4D97-AF65-F5344CB8AC3E}">
        <p14:creationId xmlns:p14="http://schemas.microsoft.com/office/powerpoint/2010/main" val="2584147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51</a:t>
            </a:fld>
            <a:endParaRPr lang="en-US"/>
          </a:p>
        </p:txBody>
      </p:sp>
    </p:spTree>
    <p:extLst>
      <p:ext uri="{BB962C8B-B14F-4D97-AF65-F5344CB8AC3E}">
        <p14:creationId xmlns:p14="http://schemas.microsoft.com/office/powerpoint/2010/main" val="101096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More precisely, programmers specify two functions: Map and Reduce.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a:t>
            </a:r>
            <a:r>
              <a:rPr lang="en-US" baseline="0" dirty="0"/>
              <a:t> input of Map is a key and a value (key/value pair). It can output a number of key/value pairs.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The </a:t>
            </a:r>
            <a:r>
              <a:rPr lang="en-US" baseline="0" dirty="0" err="1"/>
              <a:t>MapReduce</a:t>
            </a:r>
            <a:r>
              <a:rPr lang="en-US" baseline="0" dirty="0"/>
              <a:t> runtime will ensure </a:t>
            </a:r>
            <a:r>
              <a:rPr lang="en-US" dirty="0">
                <a:cs typeface="Arial" charset="0"/>
              </a:rPr>
              <a:t>All values with the same key are sent to the same reducer.</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cs typeface="Arial" charset="0"/>
              </a:rPr>
              <a:t>Then, the reduce takes a key and its value list and output/emit </a:t>
            </a:r>
            <a:r>
              <a:rPr lang="en-US" baseline="0" dirty="0"/>
              <a:t>a number of key/value pairs. </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You can see that we can implement a chain of </a:t>
            </a:r>
            <a:r>
              <a:rPr lang="en-US" baseline="0" dirty="0" err="1"/>
              <a:t>mapreduce</a:t>
            </a:r>
            <a:r>
              <a:rPr lang="en-US" baseline="0" dirty="0"/>
              <a:t>. Since the output of the reduce is also key/value pairs.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a:lnSpc>
                <a:spcPct val="90000"/>
              </a:lnSpc>
            </a:pPr>
            <a:r>
              <a:rPr lang="en-US" dirty="0">
                <a:cs typeface="Arial" charset="0"/>
              </a:rPr>
              <a:t>The execution framework handles the challenging issues else…</a:t>
            </a:r>
          </a:p>
          <a:p>
            <a:pPr lvl="1" eaLnBrk="1" hangingPunct="1"/>
            <a:r>
              <a:rPr lang="en-GB" dirty="0"/>
              <a:t>How do we assign work units to workers?</a:t>
            </a:r>
          </a:p>
          <a:p>
            <a:pPr lvl="1" eaLnBrk="1" hangingPunct="1"/>
            <a:r>
              <a:rPr lang="en-GB" dirty="0"/>
              <a:t>What if we have more work units than workers?</a:t>
            </a:r>
          </a:p>
          <a:p>
            <a:pPr lvl="1" eaLnBrk="1" hangingPunct="1"/>
            <a:r>
              <a:rPr lang="en-GB" dirty="0"/>
              <a:t>What if workers need to share partial results?</a:t>
            </a:r>
          </a:p>
          <a:p>
            <a:pPr lvl="1" eaLnBrk="1" hangingPunct="1"/>
            <a:r>
              <a:rPr lang="en-GB" dirty="0"/>
              <a:t>How do we aggregate partial results?</a:t>
            </a:r>
          </a:p>
          <a:p>
            <a:pPr lvl="1" eaLnBrk="1" hangingPunct="1"/>
            <a:r>
              <a:rPr lang="en-GB" dirty="0"/>
              <a:t>How do we know all the workers have finished?</a:t>
            </a:r>
          </a:p>
          <a:p>
            <a:pPr lvl="1" eaLnBrk="1" hangingPunct="1"/>
            <a:r>
              <a:rPr lang="en-GB" dirty="0"/>
              <a:t>What if workers die/fail?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sym typeface="Wingdings" panose="05000000000000000000" pitchFamily="2" charset="2"/>
              </a:rPr>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sym typeface="Wingdings" panose="05000000000000000000" pitchFamily="2" charset="2"/>
              </a:rPr>
              <a:t>We will cover some details of those aspects later.</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52</a:t>
            </a:fld>
            <a:endParaRPr lang="en-US"/>
          </a:p>
        </p:txBody>
      </p:sp>
    </p:spTree>
    <p:extLst>
      <p:ext uri="{BB962C8B-B14F-4D97-AF65-F5344CB8AC3E}">
        <p14:creationId xmlns:p14="http://schemas.microsoft.com/office/powerpoint/2010/main" val="119005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More precisely, programmers specify two functions: Map and Reduce.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a:t>
            </a:r>
            <a:r>
              <a:rPr lang="en-US" baseline="0" dirty="0"/>
              <a:t> input of Map is a key and a value (key/value pair). It can output a number of key/value pairs.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The </a:t>
            </a:r>
            <a:r>
              <a:rPr lang="en-US" baseline="0" dirty="0" err="1"/>
              <a:t>MapReduce</a:t>
            </a:r>
            <a:r>
              <a:rPr lang="en-US" baseline="0" dirty="0"/>
              <a:t> runtime will ensure </a:t>
            </a:r>
            <a:r>
              <a:rPr lang="en-US" dirty="0">
                <a:cs typeface="Arial" charset="0"/>
              </a:rPr>
              <a:t>All values with the same key are sent to the same reducer.</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cs typeface="Arial" charset="0"/>
              </a:rPr>
              <a:t>Then, the reduce takes a key and its value list and output/emit </a:t>
            </a:r>
            <a:r>
              <a:rPr lang="en-US" baseline="0" dirty="0"/>
              <a:t>a number of key/value pairs. </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You can see that we can implement a chain of </a:t>
            </a:r>
            <a:r>
              <a:rPr lang="en-US" baseline="0" dirty="0" err="1"/>
              <a:t>mapreduce</a:t>
            </a:r>
            <a:r>
              <a:rPr lang="en-US" baseline="0" dirty="0"/>
              <a:t>. Since the output of the reduce is also key/value pairs.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a:lnSpc>
                <a:spcPct val="90000"/>
              </a:lnSpc>
            </a:pPr>
            <a:r>
              <a:rPr lang="en-US" dirty="0">
                <a:cs typeface="Arial" charset="0"/>
              </a:rPr>
              <a:t>The execution framework handles the challenging issues else…</a:t>
            </a:r>
          </a:p>
          <a:p>
            <a:pPr lvl="1" eaLnBrk="1" hangingPunct="1"/>
            <a:r>
              <a:rPr lang="en-GB" dirty="0"/>
              <a:t>How do we assign work units to workers?</a:t>
            </a:r>
          </a:p>
          <a:p>
            <a:pPr lvl="1" eaLnBrk="1" hangingPunct="1"/>
            <a:r>
              <a:rPr lang="en-GB" dirty="0"/>
              <a:t>What if we have more work units than workers?</a:t>
            </a:r>
          </a:p>
          <a:p>
            <a:pPr lvl="1" eaLnBrk="1" hangingPunct="1"/>
            <a:r>
              <a:rPr lang="en-GB" dirty="0"/>
              <a:t>What if workers need to share partial results?</a:t>
            </a:r>
          </a:p>
          <a:p>
            <a:pPr lvl="1" eaLnBrk="1" hangingPunct="1"/>
            <a:r>
              <a:rPr lang="en-GB" dirty="0"/>
              <a:t>How do we aggregate partial results?</a:t>
            </a:r>
          </a:p>
          <a:p>
            <a:pPr lvl="1" eaLnBrk="1" hangingPunct="1"/>
            <a:r>
              <a:rPr lang="en-GB" dirty="0"/>
              <a:t>How do we know all the workers have finished?</a:t>
            </a:r>
          </a:p>
          <a:p>
            <a:pPr lvl="1" eaLnBrk="1" hangingPunct="1"/>
            <a:r>
              <a:rPr lang="en-GB" dirty="0"/>
              <a:t>What if workers die/fail?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sym typeface="Wingdings" panose="05000000000000000000" pitchFamily="2" charset="2"/>
              </a:rPr>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sym typeface="Wingdings" panose="05000000000000000000" pitchFamily="2" charset="2"/>
              </a:rPr>
              <a:t>We will cover some details of those aspects later.</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53</a:t>
            </a:fld>
            <a:endParaRPr lang="en-US"/>
          </a:p>
        </p:txBody>
      </p:sp>
    </p:spTree>
    <p:extLst>
      <p:ext uri="{BB962C8B-B14F-4D97-AF65-F5344CB8AC3E}">
        <p14:creationId xmlns:p14="http://schemas.microsoft.com/office/powerpoint/2010/main" val="1492780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lecture, we briefly talk about how </a:t>
            </a:r>
            <a:r>
              <a:rPr lang="en-US" baseline="0" dirty="0" err="1"/>
              <a:t>MapReduce</a:t>
            </a:r>
            <a:r>
              <a:rPr lang="en-US" baseline="0" dirty="0"/>
              <a:t> runtime addresses the complexity of those issues we discussed in the beginning of the lecture.</a:t>
            </a:r>
          </a:p>
          <a:p>
            <a:r>
              <a:rPr lang="en-US" baseline="0" dirty="0"/>
              <a:t>More details can be found from the research article by Jeff Dean.</a:t>
            </a:r>
          </a:p>
          <a:p>
            <a:endParaRPr lang="en-US" baseline="0" dirty="0"/>
          </a:p>
          <a:p>
            <a:pPr>
              <a:lnSpc>
                <a:spcPct val="90000"/>
              </a:lnSpc>
            </a:pPr>
            <a:r>
              <a:rPr lang="en-US" dirty="0">
                <a:cs typeface="Arial" charset="0"/>
              </a:rPr>
              <a:t>Handles scheduling</a:t>
            </a:r>
          </a:p>
          <a:p>
            <a:pPr lvl="1">
              <a:lnSpc>
                <a:spcPct val="90000"/>
              </a:lnSpc>
            </a:pPr>
            <a:r>
              <a:rPr lang="en-US" dirty="0">
                <a:cs typeface="Arial" charset="0"/>
              </a:rPr>
              <a:t>Assigns workers to map and reduce tasks //there</a:t>
            </a:r>
            <a:r>
              <a:rPr lang="en-US" baseline="0" dirty="0">
                <a:cs typeface="Arial" charset="0"/>
              </a:rPr>
              <a:t> are many advanced scheduling algorithms for efficiency. You can google.</a:t>
            </a:r>
            <a:endParaRPr lang="en-US" dirty="0">
              <a:cs typeface="Arial" charset="0"/>
            </a:endParaRPr>
          </a:p>
          <a:p>
            <a:pPr>
              <a:lnSpc>
                <a:spcPct val="90000"/>
              </a:lnSpc>
            </a:pPr>
            <a:r>
              <a:rPr lang="en-US" dirty="0">
                <a:cs typeface="Arial" charset="0"/>
              </a:rPr>
              <a:t>Handles “data distribution”</a:t>
            </a:r>
          </a:p>
          <a:p>
            <a:pPr lvl="1">
              <a:lnSpc>
                <a:spcPct val="90000"/>
              </a:lnSpc>
            </a:pPr>
            <a:r>
              <a:rPr lang="en-US" dirty="0">
                <a:cs typeface="Arial" charset="0"/>
              </a:rPr>
              <a:t>Moves processes to data //the cost of moving data is high on data center.</a:t>
            </a:r>
          </a:p>
          <a:p>
            <a:pPr>
              <a:lnSpc>
                <a:spcPct val="90000"/>
              </a:lnSpc>
            </a:pPr>
            <a:r>
              <a:rPr lang="en-US" dirty="0">
                <a:cs typeface="Arial" charset="0"/>
              </a:rPr>
              <a:t>Handles synchronization</a:t>
            </a:r>
          </a:p>
          <a:p>
            <a:pPr lvl="1">
              <a:lnSpc>
                <a:spcPct val="90000"/>
              </a:lnSpc>
            </a:pPr>
            <a:r>
              <a:rPr lang="en-US" dirty="0">
                <a:cs typeface="Arial" charset="0"/>
              </a:rPr>
              <a:t>Gathers, sorts, and shuffles intermediate data</a:t>
            </a:r>
            <a:r>
              <a:rPr lang="en-US" baseline="0" dirty="0">
                <a:cs typeface="Arial" charset="0"/>
              </a:rPr>
              <a:t> //although it can be costly, it is a general pattern for many applications! Also, there are many other studies to optimize the performance of shuffling and sort.</a:t>
            </a:r>
            <a:endParaRPr lang="en-US" dirty="0">
              <a:cs typeface="Arial" charset="0"/>
            </a:endParaRPr>
          </a:p>
          <a:p>
            <a:pPr>
              <a:lnSpc>
                <a:spcPct val="90000"/>
              </a:lnSpc>
            </a:pPr>
            <a:r>
              <a:rPr lang="en-US" dirty="0">
                <a:cs typeface="Arial" charset="0"/>
              </a:rPr>
              <a:t>Handles errors and faults</a:t>
            </a:r>
          </a:p>
          <a:p>
            <a:pPr lvl="1">
              <a:lnSpc>
                <a:spcPct val="90000"/>
              </a:lnSpc>
            </a:pPr>
            <a:r>
              <a:rPr lang="en-US" dirty="0">
                <a:cs typeface="Arial" charset="0"/>
              </a:rPr>
              <a:t>Detects worker failures and restarts //a lightweight detection. See the paper.</a:t>
            </a:r>
          </a:p>
          <a:p>
            <a:pPr>
              <a:lnSpc>
                <a:spcPct val="90000"/>
              </a:lnSpc>
            </a:pPr>
            <a:r>
              <a:rPr lang="en-US" dirty="0">
                <a:cs typeface="Arial" charset="0"/>
              </a:rPr>
              <a:t>Everything happens on top of a distributed FS (later)</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54</a:t>
            </a:fld>
            <a:endParaRPr lang="en-US"/>
          </a:p>
        </p:txBody>
      </p:sp>
    </p:spTree>
    <p:extLst>
      <p:ext uri="{BB962C8B-B14F-4D97-AF65-F5344CB8AC3E}">
        <p14:creationId xmlns:p14="http://schemas.microsoft.com/office/powerpoint/2010/main" val="2683495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a test of about 1 hour. </a:t>
            </a:r>
          </a:p>
          <a:p>
            <a:endParaRPr lang="en-US" baseline="0" dirty="0"/>
          </a:p>
          <a:p>
            <a:r>
              <a:rPr lang="en-US" baseline="0" dirty="0"/>
              <a:t>You can find the example questions in tutorials. Basically, questions will be like 3 categories. We question you about the understanding of concepts and techniques, rather than memorizing the terms word by word.</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SG" altLang="en-US" dirty="0">
                <a:solidFill>
                  <a:srgbClr val="FF0000"/>
                </a:solidFill>
              </a:rPr>
              <a:t>Integrative: </a:t>
            </a:r>
            <a:r>
              <a:rPr lang="en-SG" altLang="en-US" dirty="0"/>
              <a:t>Require you to combine knowledge from different chapters of the textbook</a:t>
            </a:r>
            <a:r>
              <a:rPr lang="en-US" altLang="en-US" baseline="0" dirty="0"/>
              <a:t>. The question will cover different chapters.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Application: Test how well you can apply your knowledge to a practical scenario.</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SG" altLang="en-US" dirty="0">
                <a:solidFill>
                  <a:srgbClr val="FF0000"/>
                </a:solidFill>
              </a:rPr>
              <a:t>“Why not”: </a:t>
            </a:r>
            <a:r>
              <a:rPr lang="en-SG" altLang="en-US" dirty="0"/>
              <a:t>Example, Tommy proposed a solution A to solve problem B in the lecture. Tell me what is the problem with solution A and how to overcome this problem.</a:t>
            </a:r>
            <a:r>
              <a:rPr lang="en-SG" altLang="en-US" baseline="0" dirty="0"/>
              <a:t> </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a:t>
            </a:fld>
            <a:endParaRPr lang="en-US"/>
          </a:p>
        </p:txBody>
      </p:sp>
    </p:spTree>
    <p:extLst>
      <p:ext uri="{BB962C8B-B14F-4D97-AF65-F5344CB8AC3E}">
        <p14:creationId xmlns:p14="http://schemas.microsoft.com/office/powerpoint/2010/main" val="795628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details… about this</a:t>
            </a:r>
            <a:r>
              <a:rPr lang="en-US" baseline="0" dirty="0"/>
              <a:t> course.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extLst>
      <p:ext uri="{BB962C8B-B14F-4D97-AF65-F5344CB8AC3E}">
        <p14:creationId xmlns:p14="http://schemas.microsoft.com/office/powerpoint/2010/main" val="3501863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823604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2014255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real molecules (but the rule doesn't generalize well)</a:t>
            </a:r>
          </a:p>
        </p:txBody>
      </p:sp>
      <p:sp>
        <p:nvSpPr>
          <p:cNvPr id="4" name="Slide Number Placeholder 3"/>
          <p:cNvSpPr>
            <a:spLocks noGrp="1"/>
          </p:cNvSpPr>
          <p:nvPr>
            <p:ph type="sldNum" sz="quarter" idx="5"/>
          </p:nvPr>
        </p:nvSpPr>
        <p:spPr/>
        <p:txBody>
          <a:bodyPr/>
          <a:lstStyle/>
          <a:p>
            <a:fld id="{397FC0E3-8CEC-48BC-821D-12398841F52D}" type="slidenum">
              <a:rPr lang="en-US"/>
              <a:t>9</a:t>
            </a:fld>
            <a:endParaRPr lang="en-US"/>
          </a:p>
        </p:txBody>
      </p:sp>
    </p:spTree>
    <p:extLst>
      <p:ext uri="{BB962C8B-B14F-4D97-AF65-F5344CB8AC3E}">
        <p14:creationId xmlns:p14="http://schemas.microsoft.com/office/powerpoint/2010/main" val="160413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74035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4" r:id="rId4"/>
    <p:sldLayoutId id="2147483657"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7.tiff"/></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4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CS4225/CS5425 Big Data Systems for Data Science</a:t>
            </a: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Bryan Hooi</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err="1">
                <a:solidFill>
                  <a:schemeClr val="bg2"/>
                </a:solidFill>
                <a:latin typeface="Gill Sans"/>
                <a:cs typeface="Gill Sans"/>
              </a:rPr>
              <a:t>bhooi@comp.nus.edu.sg</a:t>
            </a:r>
            <a:endParaRPr lang="en-US" sz="2000" b="0" kern="0" dirty="0">
              <a:solidFill>
                <a:schemeClr val="bg2"/>
              </a:solidFill>
              <a:latin typeface="Gill Sans"/>
              <a:cs typeface="Gill Sans"/>
            </a:endParaRP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Logistics + Introduction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What rule characterizes toxic molecules?</a:t>
            </a:r>
          </a:p>
        </p:txBody>
      </p:sp>
      <p:pic>
        <p:nvPicPr>
          <p:cNvPr id="6" name="Picture 7" descr="A close up of a logo&#10;&#10;Description generated with very high confidence">
            <a:extLst>
              <a:ext uri="{FF2B5EF4-FFF2-40B4-BE49-F238E27FC236}">
                <a16:creationId xmlns:a16="http://schemas.microsoft.com/office/drawing/2014/main" id="{891EB1F2-2014-499A-A0C8-7A033EF98FDE}"/>
              </a:ext>
            </a:extLst>
          </p:cNvPr>
          <p:cNvPicPr>
            <a:picLocks noChangeAspect="1"/>
          </p:cNvPicPr>
          <p:nvPr/>
        </p:nvPicPr>
        <p:blipFill>
          <a:blip r:embed="rId3"/>
          <a:stretch>
            <a:fillRect/>
          </a:stretch>
        </p:blipFill>
        <p:spPr>
          <a:xfrm>
            <a:off x="3631667" y="4234730"/>
            <a:ext cx="2862942" cy="493046"/>
          </a:xfrm>
          <a:prstGeom prst="rect">
            <a:avLst/>
          </a:prstGeom>
        </p:spPr>
      </p:pic>
      <p:pic>
        <p:nvPicPr>
          <p:cNvPr id="8" name="Picture 7"/>
          <p:cNvPicPr>
            <a:picLocks noChangeAspect="1"/>
          </p:cNvPicPr>
          <p:nvPr/>
        </p:nvPicPr>
        <p:blipFill>
          <a:blip r:embed="rId4"/>
          <a:stretch>
            <a:fillRect/>
          </a:stretch>
        </p:blipFill>
        <p:spPr>
          <a:xfrm>
            <a:off x="856124" y="1377227"/>
            <a:ext cx="6869206" cy="2680255"/>
          </a:xfrm>
          <a:prstGeom prst="rect">
            <a:avLst/>
          </a:prstGeom>
        </p:spPr>
      </p:pic>
      <p:pic>
        <p:nvPicPr>
          <p:cNvPr id="3" name="Picture 2"/>
          <p:cNvPicPr>
            <a:picLocks noChangeAspect="1"/>
          </p:cNvPicPr>
          <p:nvPr/>
        </p:nvPicPr>
        <p:blipFill>
          <a:blip r:embed="rId5"/>
          <a:stretch>
            <a:fillRect/>
          </a:stretch>
        </p:blipFill>
        <p:spPr>
          <a:xfrm>
            <a:off x="3196999" y="5485527"/>
            <a:ext cx="4528331" cy="533758"/>
          </a:xfrm>
          <a:prstGeom prst="rect">
            <a:avLst/>
          </a:prstGeom>
        </p:spPr>
      </p:pic>
      <p:pic>
        <p:nvPicPr>
          <p:cNvPr id="9" name="Picture 13" descr="A picture containing soccer, game&#10;&#10;Description generated with very high confidence">
            <a:extLst>
              <a:ext uri="{FF2B5EF4-FFF2-40B4-BE49-F238E27FC236}">
                <a16:creationId xmlns:a16="http://schemas.microsoft.com/office/drawing/2014/main" id="{C1DBC590-702C-43FB-9504-1C7A1AD80B05}"/>
              </a:ext>
            </a:extLst>
          </p:cNvPr>
          <p:cNvPicPr>
            <a:picLocks noChangeAspect="1"/>
          </p:cNvPicPr>
          <p:nvPr/>
        </p:nvPicPr>
        <p:blipFill>
          <a:blip r:embed="rId6"/>
          <a:stretch>
            <a:fillRect/>
          </a:stretch>
        </p:blipFill>
        <p:spPr>
          <a:xfrm>
            <a:off x="3641752" y="4676463"/>
            <a:ext cx="3031672" cy="874884"/>
          </a:xfrm>
          <a:prstGeom prst="rect">
            <a:avLst/>
          </a:prstGeom>
        </p:spPr>
      </p:pic>
      <p:pic>
        <p:nvPicPr>
          <p:cNvPr id="7" name="Picture 6">
            <a:extLst>
              <a:ext uri="{FF2B5EF4-FFF2-40B4-BE49-F238E27FC236}">
                <a16:creationId xmlns:a16="http://schemas.microsoft.com/office/drawing/2014/main" id="{08E289D5-12B8-1A44-853E-0769CB69DFB4}"/>
              </a:ext>
            </a:extLst>
          </p:cNvPr>
          <p:cNvPicPr>
            <a:picLocks noChangeAspect="1"/>
          </p:cNvPicPr>
          <p:nvPr/>
        </p:nvPicPr>
        <p:blipFill>
          <a:blip r:embed="rId7"/>
          <a:stretch>
            <a:fillRect/>
          </a:stretch>
        </p:blipFill>
        <p:spPr>
          <a:xfrm>
            <a:off x="1326775" y="4332855"/>
            <a:ext cx="1663700" cy="1562100"/>
          </a:xfrm>
          <a:prstGeom prst="rect">
            <a:avLst/>
          </a:prstGeom>
        </p:spPr>
      </p:pic>
      <p:pic>
        <p:nvPicPr>
          <p:cNvPr id="10" name="Picture 9">
            <a:extLst>
              <a:ext uri="{FF2B5EF4-FFF2-40B4-BE49-F238E27FC236}">
                <a16:creationId xmlns:a16="http://schemas.microsoft.com/office/drawing/2014/main" id="{4369441D-0237-5546-83EC-FEF8F4827EBD}"/>
              </a:ext>
            </a:extLst>
          </p:cNvPr>
          <p:cNvPicPr>
            <a:picLocks noChangeAspect="1"/>
          </p:cNvPicPr>
          <p:nvPr/>
        </p:nvPicPr>
        <p:blipFill>
          <a:blip r:embed="rId8"/>
          <a:stretch>
            <a:fillRect/>
          </a:stretch>
        </p:blipFill>
        <p:spPr>
          <a:xfrm>
            <a:off x="7616451" y="126770"/>
            <a:ext cx="1250458" cy="1250458"/>
          </a:xfrm>
          <a:prstGeom prst="rect">
            <a:avLst/>
          </a:prstGeom>
        </p:spPr>
      </p:pic>
    </p:spTree>
    <p:extLst>
      <p:ext uri="{BB962C8B-B14F-4D97-AF65-F5344CB8AC3E}">
        <p14:creationId xmlns:p14="http://schemas.microsoft.com/office/powerpoint/2010/main" val="20967533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CB757F-7DAA-7B45-B64C-F2B1829D1E60}"/>
              </a:ext>
            </a:extLst>
          </p:cNvPr>
          <p:cNvPicPr>
            <a:picLocks noGrp="1" noChangeAspect="1"/>
          </p:cNvPicPr>
          <p:nvPr>
            <p:ph idx="1"/>
          </p:nvPr>
        </p:nvPicPr>
        <p:blipFill>
          <a:blip r:embed="rId3"/>
          <a:stretch>
            <a:fillRect/>
          </a:stretch>
        </p:blipFill>
        <p:spPr>
          <a:xfrm>
            <a:off x="1206500" y="1066800"/>
            <a:ext cx="6807200" cy="5105400"/>
          </a:xfrm>
        </p:spPr>
      </p:pic>
      <p:sp>
        <p:nvSpPr>
          <p:cNvPr id="3" name="Title 2"/>
          <p:cNvSpPr>
            <a:spLocks noGrp="1"/>
          </p:cNvSpPr>
          <p:nvPr>
            <p:ph type="title"/>
          </p:nvPr>
        </p:nvSpPr>
        <p:spPr/>
        <p:txBody>
          <a:bodyPr/>
          <a:lstStyle/>
          <a:p>
            <a:r>
              <a:rPr lang="en-US" dirty="0"/>
              <a:t>Challenges of Big Data: the 4 ‘V’s</a:t>
            </a:r>
            <a:endParaRPr lang="en-SG" dirty="0"/>
          </a:p>
        </p:txBody>
      </p:sp>
      <p:sp>
        <p:nvSpPr>
          <p:cNvPr id="4" name="Slide Number Placeholder 3"/>
          <p:cNvSpPr>
            <a:spLocks noGrp="1"/>
          </p:cNvSpPr>
          <p:nvPr>
            <p:ph type="sldNum" sz="quarter" idx="10"/>
          </p:nvPr>
        </p:nvSpPr>
        <p:spPr/>
        <p:txBody>
          <a:bodyPr/>
          <a:lstStyle/>
          <a:p>
            <a:fld id="{95C605C4-1F5B-4B2B-8458-3FC432AF1FAC}" type="slidenum">
              <a:rPr lang="en-US" smtClean="0"/>
              <a:t>11</a:t>
            </a:fld>
            <a:endParaRPr lang="en-US"/>
          </a:p>
        </p:txBody>
      </p:sp>
      <p:pic>
        <p:nvPicPr>
          <p:cNvPr id="1026" name="Picture 2" descr="The Four V's of Big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78208"/>
            <a:ext cx="8458200" cy="519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749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C8FE4-3588-7442-8E37-40A937526422}"/>
              </a:ext>
            </a:extLst>
          </p:cNvPr>
          <p:cNvSpPr>
            <a:spLocks noGrp="1"/>
          </p:cNvSpPr>
          <p:nvPr>
            <p:ph type="title"/>
          </p:nvPr>
        </p:nvSpPr>
        <p:spPr>
          <a:xfrm>
            <a:off x="0" y="114300"/>
            <a:ext cx="9144000" cy="1028700"/>
          </a:xfrm>
        </p:spPr>
        <p:txBody>
          <a:bodyPr/>
          <a:lstStyle/>
          <a:p>
            <a:r>
              <a:rPr lang="en-US" sz="2800" dirty="0"/>
              <a:t>Veracity: ~3.3% of data in some of the most popular datasets are </a:t>
            </a:r>
            <a:r>
              <a:rPr lang="en-US" sz="2800" dirty="0" err="1"/>
              <a:t>mislabelled</a:t>
            </a:r>
            <a:endParaRPr lang="en-US" sz="2800" dirty="0"/>
          </a:p>
        </p:txBody>
      </p:sp>
      <p:sp>
        <p:nvSpPr>
          <p:cNvPr id="4" name="Slide Number Placeholder 3">
            <a:extLst>
              <a:ext uri="{FF2B5EF4-FFF2-40B4-BE49-F238E27FC236}">
                <a16:creationId xmlns:a16="http://schemas.microsoft.com/office/drawing/2014/main" id="{7137F3F5-7F32-5343-8776-A7E10D651730}"/>
              </a:ext>
            </a:extLst>
          </p:cNvPr>
          <p:cNvSpPr>
            <a:spLocks noGrp="1"/>
          </p:cNvSpPr>
          <p:nvPr>
            <p:ph type="sldNum" sz="quarter" idx="10"/>
          </p:nvPr>
        </p:nvSpPr>
        <p:spPr/>
        <p:txBody>
          <a:bodyPr/>
          <a:lstStyle/>
          <a:p>
            <a:fld id="{95C605C4-1F5B-4B2B-8458-3FC432AF1FAC}" type="slidenum">
              <a:rPr lang="en-US" smtClean="0"/>
              <a:t>12</a:t>
            </a:fld>
            <a:endParaRPr lang="en-US"/>
          </a:p>
        </p:txBody>
      </p:sp>
      <p:sp>
        <p:nvSpPr>
          <p:cNvPr id="5" name="Rectangle 4">
            <a:extLst>
              <a:ext uri="{FF2B5EF4-FFF2-40B4-BE49-F238E27FC236}">
                <a16:creationId xmlns:a16="http://schemas.microsoft.com/office/drawing/2014/main" id="{108CB69A-4E0E-1E49-838E-E38E0B52C7BA}"/>
              </a:ext>
            </a:extLst>
          </p:cNvPr>
          <p:cNvSpPr/>
          <p:nvPr/>
        </p:nvSpPr>
        <p:spPr>
          <a:xfrm>
            <a:off x="410094" y="6172200"/>
            <a:ext cx="7743305" cy="584775"/>
          </a:xfrm>
          <a:prstGeom prst="rect">
            <a:avLst/>
          </a:prstGeom>
        </p:spPr>
        <p:txBody>
          <a:bodyPr wrap="square">
            <a:spAutoFit/>
          </a:bodyPr>
          <a:lstStyle/>
          <a:p>
            <a:r>
              <a:rPr lang="en-SG" b="0" dirty="0">
                <a:solidFill>
                  <a:srgbClr val="222222"/>
                </a:solidFill>
                <a:latin typeface="Arial" panose="020B0604020202020204" pitchFamily="34" charset="0"/>
              </a:rPr>
              <a:t>[1] Northcutt, Curtis G., Anish </a:t>
            </a:r>
            <a:r>
              <a:rPr lang="en-SG" b="0" dirty="0" err="1">
                <a:solidFill>
                  <a:srgbClr val="222222"/>
                </a:solidFill>
                <a:latin typeface="Arial" panose="020B0604020202020204" pitchFamily="34" charset="0"/>
              </a:rPr>
              <a:t>Athalye</a:t>
            </a:r>
            <a:r>
              <a:rPr lang="en-SG" b="0" dirty="0">
                <a:solidFill>
                  <a:srgbClr val="222222"/>
                </a:solidFill>
                <a:latin typeface="Arial" panose="020B0604020202020204" pitchFamily="34" charset="0"/>
              </a:rPr>
              <a:t>, and Jonas Mueller. "Pervasive Label Errors in Test Sets Destabilize Machine Learning Benchmarks." </a:t>
            </a:r>
            <a:r>
              <a:rPr lang="en-SG" b="0" dirty="0" err="1">
                <a:solidFill>
                  <a:srgbClr val="222222"/>
                </a:solidFill>
                <a:latin typeface="Arial" panose="020B0604020202020204" pitchFamily="34" charset="0"/>
              </a:rPr>
              <a:t>NeurIPS</a:t>
            </a:r>
            <a:r>
              <a:rPr lang="en-SG" b="0" dirty="0">
                <a:solidFill>
                  <a:srgbClr val="222222"/>
                </a:solidFill>
                <a:latin typeface="Arial" panose="020B0604020202020204" pitchFamily="34" charset="0"/>
              </a:rPr>
              <a:t> 2021</a:t>
            </a:r>
            <a:endParaRPr lang="en-US" dirty="0"/>
          </a:p>
        </p:txBody>
      </p:sp>
      <p:pic>
        <p:nvPicPr>
          <p:cNvPr id="8" name="Picture 7">
            <a:extLst>
              <a:ext uri="{FF2B5EF4-FFF2-40B4-BE49-F238E27FC236}">
                <a16:creationId xmlns:a16="http://schemas.microsoft.com/office/drawing/2014/main" id="{95FF99C8-04D5-7442-8B3C-F18813A988C3}"/>
              </a:ext>
            </a:extLst>
          </p:cNvPr>
          <p:cNvPicPr>
            <a:picLocks noChangeAspect="1"/>
          </p:cNvPicPr>
          <p:nvPr/>
        </p:nvPicPr>
        <p:blipFill>
          <a:blip r:embed="rId2"/>
          <a:stretch>
            <a:fillRect/>
          </a:stretch>
        </p:blipFill>
        <p:spPr>
          <a:xfrm>
            <a:off x="1447800" y="1399288"/>
            <a:ext cx="6036947" cy="2105912"/>
          </a:xfrm>
          <a:prstGeom prst="rect">
            <a:avLst/>
          </a:prstGeom>
        </p:spPr>
      </p:pic>
      <p:pic>
        <p:nvPicPr>
          <p:cNvPr id="9" name="Picture 8">
            <a:extLst>
              <a:ext uri="{FF2B5EF4-FFF2-40B4-BE49-F238E27FC236}">
                <a16:creationId xmlns:a16="http://schemas.microsoft.com/office/drawing/2014/main" id="{EC0D4562-3C44-EF41-A4BA-085241DCA015}"/>
              </a:ext>
            </a:extLst>
          </p:cNvPr>
          <p:cNvPicPr>
            <a:picLocks noChangeAspect="1"/>
          </p:cNvPicPr>
          <p:nvPr/>
        </p:nvPicPr>
        <p:blipFill>
          <a:blip r:embed="rId3"/>
          <a:stretch>
            <a:fillRect/>
          </a:stretch>
        </p:blipFill>
        <p:spPr>
          <a:xfrm>
            <a:off x="1143000" y="3505200"/>
            <a:ext cx="6546701" cy="1966171"/>
          </a:xfrm>
          <a:prstGeom prst="rect">
            <a:avLst/>
          </a:prstGeom>
        </p:spPr>
      </p:pic>
    </p:spTree>
    <p:extLst>
      <p:ext uri="{BB962C8B-B14F-4D97-AF65-F5344CB8AC3E}">
        <p14:creationId xmlns:p14="http://schemas.microsoft.com/office/powerpoint/2010/main" val="25775537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B05E68-2CFB-B248-837F-9D7D0FE17DF0}"/>
              </a:ext>
            </a:extLst>
          </p:cNvPr>
          <p:cNvSpPr>
            <a:spLocks noGrp="1"/>
          </p:cNvSpPr>
          <p:nvPr>
            <p:ph type="title"/>
          </p:nvPr>
        </p:nvSpPr>
        <p:spPr/>
        <p:txBody>
          <a:bodyPr/>
          <a:lstStyle/>
          <a:p>
            <a:r>
              <a:rPr lang="en-US" dirty="0"/>
              <a:t>Veracity: Importance of Data Quality</a:t>
            </a:r>
          </a:p>
        </p:txBody>
      </p:sp>
      <p:sp>
        <p:nvSpPr>
          <p:cNvPr id="4" name="Slide Number Placeholder 3">
            <a:extLst>
              <a:ext uri="{FF2B5EF4-FFF2-40B4-BE49-F238E27FC236}">
                <a16:creationId xmlns:a16="http://schemas.microsoft.com/office/drawing/2014/main" id="{BE649221-FEA3-1447-B9ED-0AFBB355ED2C}"/>
              </a:ext>
            </a:extLst>
          </p:cNvPr>
          <p:cNvSpPr>
            <a:spLocks noGrp="1"/>
          </p:cNvSpPr>
          <p:nvPr>
            <p:ph type="sldNum" sz="quarter" idx="10"/>
          </p:nvPr>
        </p:nvSpPr>
        <p:spPr/>
        <p:txBody>
          <a:bodyPr/>
          <a:lstStyle/>
          <a:p>
            <a:fld id="{95C605C4-1F5B-4B2B-8458-3FC432AF1FAC}" type="slidenum">
              <a:rPr lang="en-US" smtClean="0"/>
              <a:t>13</a:t>
            </a:fld>
            <a:endParaRPr lang="en-US"/>
          </a:p>
        </p:txBody>
      </p:sp>
      <p:pic>
        <p:nvPicPr>
          <p:cNvPr id="5" name="Picture 4">
            <a:extLst>
              <a:ext uri="{FF2B5EF4-FFF2-40B4-BE49-F238E27FC236}">
                <a16:creationId xmlns:a16="http://schemas.microsoft.com/office/drawing/2014/main" id="{31397693-EE25-BB46-A000-06E836E98296}"/>
              </a:ext>
            </a:extLst>
          </p:cNvPr>
          <p:cNvPicPr>
            <a:picLocks noChangeAspect="1"/>
          </p:cNvPicPr>
          <p:nvPr/>
        </p:nvPicPr>
        <p:blipFill>
          <a:blip r:embed="rId2"/>
          <a:stretch>
            <a:fillRect/>
          </a:stretch>
        </p:blipFill>
        <p:spPr>
          <a:xfrm>
            <a:off x="1937977" y="1408416"/>
            <a:ext cx="5115646" cy="2316139"/>
          </a:xfrm>
          <a:prstGeom prst="rect">
            <a:avLst/>
          </a:prstGeom>
        </p:spPr>
      </p:pic>
      <p:pic>
        <p:nvPicPr>
          <p:cNvPr id="6" name="Picture 5">
            <a:extLst>
              <a:ext uri="{FF2B5EF4-FFF2-40B4-BE49-F238E27FC236}">
                <a16:creationId xmlns:a16="http://schemas.microsoft.com/office/drawing/2014/main" id="{70E681C0-CCF9-2341-8B7D-9284323A2872}"/>
              </a:ext>
            </a:extLst>
          </p:cNvPr>
          <p:cNvPicPr>
            <a:picLocks noChangeAspect="1"/>
          </p:cNvPicPr>
          <p:nvPr/>
        </p:nvPicPr>
        <p:blipFill>
          <a:blip r:embed="rId3"/>
          <a:stretch>
            <a:fillRect/>
          </a:stretch>
        </p:blipFill>
        <p:spPr>
          <a:xfrm>
            <a:off x="5410200" y="4063554"/>
            <a:ext cx="3733800" cy="2602345"/>
          </a:xfrm>
          <a:prstGeom prst="rect">
            <a:avLst/>
          </a:prstGeom>
        </p:spPr>
      </p:pic>
      <p:pic>
        <p:nvPicPr>
          <p:cNvPr id="7" name="Picture 6">
            <a:extLst>
              <a:ext uri="{FF2B5EF4-FFF2-40B4-BE49-F238E27FC236}">
                <a16:creationId xmlns:a16="http://schemas.microsoft.com/office/drawing/2014/main" id="{6AFBA409-ED99-814F-BCCA-57EA0417C973}"/>
              </a:ext>
            </a:extLst>
          </p:cNvPr>
          <p:cNvPicPr>
            <a:picLocks noChangeAspect="1"/>
          </p:cNvPicPr>
          <p:nvPr/>
        </p:nvPicPr>
        <p:blipFill>
          <a:blip r:embed="rId4"/>
          <a:stretch>
            <a:fillRect/>
          </a:stretch>
        </p:blipFill>
        <p:spPr>
          <a:xfrm>
            <a:off x="152400" y="4287907"/>
            <a:ext cx="5163206" cy="1731893"/>
          </a:xfrm>
          <a:prstGeom prst="rect">
            <a:avLst/>
          </a:prstGeom>
        </p:spPr>
      </p:pic>
      <p:cxnSp>
        <p:nvCxnSpPr>
          <p:cNvPr id="9" name="Straight Connector 8">
            <a:extLst>
              <a:ext uri="{FF2B5EF4-FFF2-40B4-BE49-F238E27FC236}">
                <a16:creationId xmlns:a16="http://schemas.microsoft.com/office/drawing/2014/main" id="{3A90ECA5-3281-6C48-B9DF-50D6E4A18E9E}"/>
              </a:ext>
            </a:extLst>
          </p:cNvPr>
          <p:cNvCxnSpPr>
            <a:cxnSpLocks/>
          </p:cNvCxnSpPr>
          <p:nvPr/>
        </p:nvCxnSpPr>
        <p:spPr bwMode="auto">
          <a:xfrm>
            <a:off x="2286000" y="4917600"/>
            <a:ext cx="609600" cy="0"/>
          </a:xfrm>
          <a:prstGeom prst="line">
            <a:avLst/>
          </a:prstGeom>
          <a:solidFill>
            <a:schemeClr val="accent1"/>
          </a:solidFill>
          <a:ln w="25400" cap="flat" cmpd="sng" algn="ctr">
            <a:solidFill>
              <a:srgbClr val="FF9933"/>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6F48F07-360C-C24A-815F-0D6293DA9971}"/>
              </a:ext>
            </a:extLst>
          </p:cNvPr>
          <p:cNvCxnSpPr>
            <a:cxnSpLocks/>
          </p:cNvCxnSpPr>
          <p:nvPr/>
        </p:nvCxnSpPr>
        <p:spPr bwMode="auto">
          <a:xfrm>
            <a:off x="3505200" y="5223600"/>
            <a:ext cx="1752600" cy="0"/>
          </a:xfrm>
          <a:prstGeom prst="line">
            <a:avLst/>
          </a:prstGeom>
          <a:solidFill>
            <a:schemeClr val="accent1"/>
          </a:solidFill>
          <a:ln w="25400" cap="flat" cmpd="sng" algn="ctr">
            <a:solidFill>
              <a:srgbClr val="FF9933"/>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B82EE80-102C-4C40-954E-3D27C3835B71}"/>
              </a:ext>
            </a:extLst>
          </p:cNvPr>
          <p:cNvCxnSpPr>
            <a:cxnSpLocks/>
          </p:cNvCxnSpPr>
          <p:nvPr/>
        </p:nvCxnSpPr>
        <p:spPr bwMode="auto">
          <a:xfrm>
            <a:off x="152400" y="5562600"/>
            <a:ext cx="4876800" cy="0"/>
          </a:xfrm>
          <a:prstGeom prst="line">
            <a:avLst/>
          </a:prstGeom>
          <a:solidFill>
            <a:schemeClr val="accent1"/>
          </a:solidFill>
          <a:ln w="25400" cap="flat" cmpd="sng" algn="ctr">
            <a:solidFill>
              <a:srgbClr val="FF9933"/>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131C9112-B8B7-6045-A9C4-D655A6EC0D79}"/>
              </a:ext>
            </a:extLst>
          </p:cNvPr>
          <p:cNvCxnSpPr>
            <a:cxnSpLocks/>
          </p:cNvCxnSpPr>
          <p:nvPr/>
        </p:nvCxnSpPr>
        <p:spPr bwMode="auto">
          <a:xfrm>
            <a:off x="152400" y="5867400"/>
            <a:ext cx="4038600" cy="0"/>
          </a:xfrm>
          <a:prstGeom prst="line">
            <a:avLst/>
          </a:prstGeom>
          <a:solidFill>
            <a:schemeClr val="accent1"/>
          </a:solidFill>
          <a:ln w="25400" cap="flat" cmpd="sng" algn="ctr">
            <a:solidFill>
              <a:srgbClr val="FF9933"/>
            </a:solidFill>
            <a:prstDash val="solid"/>
            <a:round/>
            <a:headEnd type="none" w="med" len="med"/>
            <a:tailEnd type="none" w="med" len="med"/>
          </a:ln>
          <a:effectLst/>
        </p:spPr>
      </p:cxnSp>
    </p:spTree>
    <p:extLst>
      <p:ext uri="{BB962C8B-B14F-4D97-AF65-F5344CB8AC3E}">
        <p14:creationId xmlns:p14="http://schemas.microsoft.com/office/powerpoint/2010/main" val="31681758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ouds_over_Africa.jpg"/>
          <p:cNvPicPr>
            <a:picLocks noChangeAspect="1"/>
          </p:cNvPicPr>
          <p:nvPr/>
        </p:nvPicPr>
        <p:blipFill>
          <a:blip r:embed="rId3"/>
          <a:stretch>
            <a:fillRect/>
          </a:stretch>
        </p:blipFill>
        <p:spPr>
          <a:xfrm>
            <a:off x="-838200" y="-76200"/>
            <a:ext cx="10439400" cy="6961572"/>
          </a:xfrm>
          <a:prstGeom prst="rect">
            <a:avLst/>
          </a:prstGeom>
        </p:spPr>
      </p:pic>
      <p:sp>
        <p:nvSpPr>
          <p:cNvPr id="10" name="TextBox 3"/>
          <p:cNvSpPr txBox="1">
            <a:spLocks noChangeArrowheads="1"/>
          </p:cNvSpPr>
          <p:nvPr/>
        </p:nvSpPr>
        <p:spPr bwMode="auto">
          <a:xfrm>
            <a:off x="0" y="6611938"/>
            <a:ext cx="2971800" cy="246221"/>
          </a:xfrm>
          <a:prstGeom prst="rect">
            <a:avLst/>
          </a:prstGeom>
          <a:noFill/>
          <a:ln w="9525">
            <a:noFill/>
            <a:miter lim="800000"/>
            <a:headEnd/>
            <a:tailEnd/>
          </a:ln>
        </p:spPr>
        <p:txBody>
          <a:bodyPr wrap="square">
            <a:spAutoFit/>
          </a:bodyPr>
          <a:lstStyle/>
          <a:p>
            <a:r>
              <a:rPr lang="en-US" sz="1000" b="0" dirty="0"/>
              <a:t>Source: Wikipedia (Clouds)</a:t>
            </a:r>
          </a:p>
        </p:txBody>
      </p:sp>
      <p:sp>
        <p:nvSpPr>
          <p:cNvPr id="11" name="Rectangle 14"/>
          <p:cNvSpPr>
            <a:spLocks noChangeArrowheads="1"/>
          </p:cNvSpPr>
          <p:nvPr/>
        </p:nvSpPr>
        <p:spPr bwMode="auto">
          <a:xfrm>
            <a:off x="76200" y="4114799"/>
            <a:ext cx="8991600" cy="13716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Infrastructure: Cloud Computing</a:t>
            </a:r>
          </a:p>
        </p:txBody>
      </p:sp>
    </p:spTree>
    <p:extLst>
      <p:ext uri="{BB962C8B-B14F-4D97-AF65-F5344CB8AC3E}">
        <p14:creationId xmlns:p14="http://schemas.microsoft.com/office/powerpoint/2010/main" val="3683793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omas_J_Watson_Sr.jpg"/>
          <p:cNvPicPr>
            <a:picLocks noChangeAspect="1"/>
          </p:cNvPicPr>
          <p:nvPr/>
        </p:nvPicPr>
        <p:blipFill>
          <a:blip r:embed="rId3" cstate="print"/>
          <a:stretch>
            <a:fillRect/>
          </a:stretch>
        </p:blipFill>
        <p:spPr>
          <a:xfrm>
            <a:off x="6492043" y="4267200"/>
            <a:ext cx="2423357" cy="2369820"/>
          </a:xfrm>
          <a:prstGeom prst="rect">
            <a:avLst/>
          </a:prstGeom>
        </p:spPr>
      </p:pic>
      <p:sp>
        <p:nvSpPr>
          <p:cNvPr id="2" name="Title 1"/>
          <p:cNvSpPr>
            <a:spLocks noGrp="1"/>
          </p:cNvSpPr>
          <p:nvPr>
            <p:ph type="title"/>
          </p:nvPr>
        </p:nvSpPr>
        <p:spPr/>
        <p:txBody>
          <a:bodyPr/>
          <a:lstStyle/>
          <a:p>
            <a:r>
              <a:rPr lang="en-US" dirty="0"/>
              <a:t>Utility Computing</a:t>
            </a:r>
          </a:p>
        </p:txBody>
      </p:sp>
      <p:sp>
        <p:nvSpPr>
          <p:cNvPr id="3" name="Content Placeholder 2"/>
          <p:cNvSpPr>
            <a:spLocks noGrp="1"/>
          </p:cNvSpPr>
          <p:nvPr>
            <p:ph idx="1"/>
          </p:nvPr>
        </p:nvSpPr>
        <p:spPr/>
        <p:txBody>
          <a:bodyPr/>
          <a:lstStyle/>
          <a:p>
            <a:r>
              <a:rPr lang="en-US" dirty="0"/>
              <a:t>What?</a:t>
            </a:r>
          </a:p>
          <a:p>
            <a:pPr lvl="1"/>
            <a:r>
              <a:rPr lang="en-US" dirty="0"/>
              <a:t>Computing resources as a metered service (“pay as you go”)</a:t>
            </a:r>
          </a:p>
          <a:p>
            <a:pPr lvl="1"/>
            <a:r>
              <a:rPr lang="en-US" dirty="0"/>
              <a:t>Ability to dynamically provision virtual machines</a:t>
            </a:r>
          </a:p>
          <a:p>
            <a:r>
              <a:rPr lang="en-US" dirty="0"/>
              <a:t>Why?</a:t>
            </a:r>
          </a:p>
          <a:p>
            <a:pPr lvl="1"/>
            <a:r>
              <a:rPr lang="en-US" dirty="0"/>
              <a:t>Scalability: “infinite” capacity</a:t>
            </a:r>
          </a:p>
          <a:p>
            <a:pPr lvl="1"/>
            <a:r>
              <a:rPr lang="en-US" dirty="0"/>
              <a:t>Elasticity: scale up or down on demand</a:t>
            </a:r>
          </a:p>
        </p:txBody>
      </p:sp>
      <p:sp>
        <p:nvSpPr>
          <p:cNvPr id="5" name="Rounded Rectangular Callout 4"/>
          <p:cNvSpPr>
            <a:spLocks noChangeArrowheads="1"/>
          </p:cNvSpPr>
          <p:nvPr/>
        </p:nvSpPr>
        <p:spPr bwMode="auto">
          <a:xfrm>
            <a:off x="3810000" y="5257800"/>
            <a:ext cx="2438400" cy="914400"/>
          </a:xfrm>
          <a:prstGeom prst="wedgeRoundRectCallout">
            <a:avLst>
              <a:gd name="adj1" fmla="val 85832"/>
              <a:gd name="adj2" fmla="val -50181"/>
              <a:gd name="adj3"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b="0" dirty="0">
                <a:solidFill>
                  <a:schemeClr val="bg1"/>
                </a:solidFill>
                <a:latin typeface="Gill Sans"/>
                <a:cs typeface="Gill Sans"/>
              </a:rPr>
              <a:t>I think there is a world market for about five computers.</a:t>
            </a:r>
          </a:p>
        </p:txBody>
      </p:sp>
      <p:sp>
        <p:nvSpPr>
          <p:cNvPr id="4" name="TextBox 3">
            <a:extLst>
              <a:ext uri="{FF2B5EF4-FFF2-40B4-BE49-F238E27FC236}">
                <a16:creationId xmlns:a16="http://schemas.microsoft.com/office/drawing/2014/main" id="{87C018A4-53F6-2D43-8840-8503A9CE1333}"/>
              </a:ext>
            </a:extLst>
          </p:cNvPr>
          <p:cNvSpPr txBox="1"/>
          <p:nvPr/>
        </p:nvSpPr>
        <p:spPr>
          <a:xfrm>
            <a:off x="4256116" y="6600305"/>
            <a:ext cx="482824" cy="338554"/>
          </a:xfrm>
          <a:prstGeom prst="rect">
            <a:avLst/>
          </a:prstGeom>
          <a:noFill/>
        </p:spPr>
        <p:txBody>
          <a:bodyPr wrap="none" rtlCol="0">
            <a:spAutoFit/>
          </a:bodyPr>
          <a:lstStyle/>
          <a:p>
            <a:r>
              <a:rPr lang="en-US" dirty="0"/>
              <a:t>(all</a:t>
            </a:r>
          </a:p>
        </p:txBody>
      </p:sp>
      <p:sp>
        <p:nvSpPr>
          <p:cNvPr id="7" name="Content Placeholder 2">
            <a:extLst>
              <a:ext uri="{FF2B5EF4-FFF2-40B4-BE49-F238E27FC236}">
                <a16:creationId xmlns:a16="http://schemas.microsoft.com/office/drawing/2014/main" id="{DBC57DA9-8CEB-8647-B7E9-7470776402C9}"/>
              </a:ext>
            </a:extLst>
          </p:cNvPr>
          <p:cNvSpPr txBox="1">
            <a:spLocks/>
          </p:cNvSpPr>
          <p:nvPr/>
        </p:nvSpPr>
        <p:spPr bwMode="auto">
          <a:xfrm>
            <a:off x="2667000" y="6256020"/>
            <a:ext cx="3825043" cy="381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457129" lvl="1" indent="0">
              <a:buNone/>
            </a:pPr>
            <a:r>
              <a:rPr lang="en-US" b="0" kern="0" dirty="0"/>
              <a:t>Thomas J. Watson (attributed?)</a:t>
            </a:r>
          </a:p>
        </p:txBody>
      </p:sp>
    </p:spTree>
    <p:extLst>
      <p:ext uri="{BB962C8B-B14F-4D97-AF65-F5344CB8AC3E}">
        <p14:creationId xmlns:p14="http://schemas.microsoft.com/office/powerpoint/2010/main" val="38027242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Technology: Virtualization and Containers</a:t>
            </a:r>
          </a:p>
        </p:txBody>
      </p:sp>
      <p:sp>
        <p:nvSpPr>
          <p:cNvPr id="5" name="Rounded Rectangle 5"/>
          <p:cNvSpPr>
            <a:spLocks noChangeArrowheads="1"/>
          </p:cNvSpPr>
          <p:nvPr/>
        </p:nvSpPr>
        <p:spPr bwMode="auto">
          <a:xfrm>
            <a:off x="251459" y="3123086"/>
            <a:ext cx="2555631" cy="457186"/>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latin typeface="Gill Sans"/>
                <a:cs typeface="Gill Sans"/>
              </a:rPr>
              <a:t>Hardware</a:t>
            </a:r>
          </a:p>
        </p:txBody>
      </p:sp>
      <p:sp>
        <p:nvSpPr>
          <p:cNvPr id="6" name="Rounded Rectangle 6"/>
          <p:cNvSpPr>
            <a:spLocks noChangeArrowheads="1"/>
          </p:cNvSpPr>
          <p:nvPr/>
        </p:nvSpPr>
        <p:spPr bwMode="auto">
          <a:xfrm>
            <a:off x="251459" y="2589702"/>
            <a:ext cx="2555631" cy="457186"/>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Operating System</a:t>
            </a:r>
          </a:p>
        </p:txBody>
      </p:sp>
      <p:sp>
        <p:nvSpPr>
          <p:cNvPr id="7" name="Rounded Rectangle 7"/>
          <p:cNvSpPr>
            <a:spLocks noChangeArrowheads="1"/>
          </p:cNvSpPr>
          <p:nvPr/>
        </p:nvSpPr>
        <p:spPr bwMode="auto">
          <a:xfrm>
            <a:off x="251459" y="2056318"/>
            <a:ext cx="914400" cy="45718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9" name="Rounded Rectangle 11"/>
          <p:cNvSpPr>
            <a:spLocks noChangeArrowheads="1"/>
          </p:cNvSpPr>
          <p:nvPr/>
        </p:nvSpPr>
        <p:spPr bwMode="auto">
          <a:xfrm>
            <a:off x="1892690" y="2074862"/>
            <a:ext cx="914400" cy="45718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10" name="TextBox 20"/>
          <p:cNvSpPr txBox="1">
            <a:spLocks noChangeArrowheads="1"/>
          </p:cNvSpPr>
          <p:nvPr/>
        </p:nvSpPr>
        <p:spPr bwMode="auto">
          <a:xfrm>
            <a:off x="708659" y="3656470"/>
            <a:ext cx="1981200"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Traditional Stack</a:t>
            </a:r>
          </a:p>
        </p:txBody>
      </p:sp>
      <p:sp>
        <p:nvSpPr>
          <p:cNvPr id="12" name="Rounded Rectangle 12"/>
          <p:cNvSpPr>
            <a:spLocks noChangeArrowheads="1"/>
          </p:cNvSpPr>
          <p:nvPr/>
        </p:nvSpPr>
        <p:spPr bwMode="auto">
          <a:xfrm>
            <a:off x="3367160" y="3123086"/>
            <a:ext cx="2473569" cy="457189"/>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Hardware</a:t>
            </a:r>
          </a:p>
        </p:txBody>
      </p:sp>
      <p:sp>
        <p:nvSpPr>
          <p:cNvPr id="13" name="Rounded Rectangle 13"/>
          <p:cNvSpPr>
            <a:spLocks noChangeArrowheads="1"/>
          </p:cNvSpPr>
          <p:nvPr/>
        </p:nvSpPr>
        <p:spPr bwMode="auto">
          <a:xfrm>
            <a:off x="3367160" y="2056311"/>
            <a:ext cx="914400" cy="457189"/>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OS</a:t>
            </a:r>
          </a:p>
        </p:txBody>
      </p:sp>
      <p:sp>
        <p:nvSpPr>
          <p:cNvPr id="14" name="Rounded Rectangle 14"/>
          <p:cNvSpPr>
            <a:spLocks noChangeArrowheads="1"/>
          </p:cNvSpPr>
          <p:nvPr/>
        </p:nvSpPr>
        <p:spPr bwMode="auto">
          <a:xfrm>
            <a:off x="3367160" y="1522924"/>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16" name="Rounded Rectangle 16"/>
          <p:cNvSpPr>
            <a:spLocks noChangeArrowheads="1"/>
          </p:cNvSpPr>
          <p:nvPr/>
        </p:nvSpPr>
        <p:spPr bwMode="auto">
          <a:xfrm>
            <a:off x="4926329" y="153227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a:solidFill>
                  <a:schemeClr val="bg2"/>
                </a:solidFill>
                <a:latin typeface="Gill Sans"/>
                <a:cs typeface="Gill Sans"/>
              </a:rPr>
              <a:t>App</a:t>
            </a:r>
          </a:p>
        </p:txBody>
      </p:sp>
      <p:sp>
        <p:nvSpPr>
          <p:cNvPr id="17" name="Rounded Rectangle 17"/>
          <p:cNvSpPr>
            <a:spLocks noChangeArrowheads="1"/>
          </p:cNvSpPr>
          <p:nvPr/>
        </p:nvSpPr>
        <p:spPr bwMode="auto">
          <a:xfrm>
            <a:off x="3367160" y="2589699"/>
            <a:ext cx="2473569" cy="457189"/>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b="0" dirty="0">
                <a:solidFill>
                  <a:schemeClr val="bg2"/>
                </a:solidFill>
                <a:latin typeface="Gill Sans"/>
                <a:cs typeface="Gill Sans"/>
              </a:rPr>
              <a:t>Hypervisor</a:t>
            </a:r>
          </a:p>
        </p:txBody>
      </p:sp>
      <p:sp>
        <p:nvSpPr>
          <p:cNvPr id="19" name="Rounded Rectangle 19"/>
          <p:cNvSpPr>
            <a:spLocks noChangeArrowheads="1"/>
          </p:cNvSpPr>
          <p:nvPr/>
        </p:nvSpPr>
        <p:spPr bwMode="auto">
          <a:xfrm>
            <a:off x="4926329" y="2065666"/>
            <a:ext cx="914400" cy="457189"/>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latin typeface="Gill Sans"/>
                <a:cs typeface="Gill Sans"/>
              </a:rPr>
              <a:t>OS</a:t>
            </a:r>
          </a:p>
        </p:txBody>
      </p:sp>
      <p:sp>
        <p:nvSpPr>
          <p:cNvPr id="20" name="TextBox 21"/>
          <p:cNvSpPr txBox="1">
            <a:spLocks noChangeArrowheads="1"/>
          </p:cNvSpPr>
          <p:nvPr/>
        </p:nvSpPr>
        <p:spPr bwMode="auto">
          <a:xfrm>
            <a:off x="3352800" y="3656473"/>
            <a:ext cx="2586991"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Virtual Machines (VMs)</a:t>
            </a:r>
          </a:p>
        </p:txBody>
      </p:sp>
      <p:sp>
        <p:nvSpPr>
          <p:cNvPr id="3" name="Oval 2"/>
          <p:cNvSpPr/>
          <p:nvPr/>
        </p:nvSpPr>
        <p:spPr bwMode="auto">
          <a:xfrm>
            <a:off x="1353428"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1" name="Oval 20"/>
          <p:cNvSpPr/>
          <p:nvPr/>
        </p:nvSpPr>
        <p:spPr bwMode="auto">
          <a:xfrm>
            <a:off x="1460108"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Oval 21"/>
          <p:cNvSpPr/>
          <p:nvPr/>
        </p:nvSpPr>
        <p:spPr bwMode="auto">
          <a:xfrm>
            <a:off x="1577339"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3" name="Oval 22"/>
          <p:cNvSpPr/>
          <p:nvPr/>
        </p:nvSpPr>
        <p:spPr bwMode="auto">
          <a:xfrm>
            <a:off x="4469129"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Oval 23"/>
          <p:cNvSpPr/>
          <p:nvPr/>
        </p:nvSpPr>
        <p:spPr bwMode="auto">
          <a:xfrm>
            <a:off x="4575809"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5" name="Oval 24"/>
          <p:cNvSpPr/>
          <p:nvPr/>
        </p:nvSpPr>
        <p:spPr bwMode="auto">
          <a:xfrm>
            <a:off x="4693040"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6" name="Rounded Rectangle 5"/>
          <p:cNvSpPr>
            <a:spLocks noChangeArrowheads="1"/>
          </p:cNvSpPr>
          <p:nvPr/>
        </p:nvSpPr>
        <p:spPr bwMode="auto">
          <a:xfrm>
            <a:off x="6400800" y="3124216"/>
            <a:ext cx="2555631" cy="457186"/>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latin typeface="Gill Sans"/>
                <a:cs typeface="Gill Sans"/>
              </a:rPr>
              <a:t>Hardware</a:t>
            </a:r>
          </a:p>
        </p:txBody>
      </p:sp>
      <p:sp>
        <p:nvSpPr>
          <p:cNvPr id="27" name="Rounded Rectangle 6"/>
          <p:cNvSpPr>
            <a:spLocks noChangeArrowheads="1"/>
          </p:cNvSpPr>
          <p:nvPr/>
        </p:nvSpPr>
        <p:spPr bwMode="auto">
          <a:xfrm>
            <a:off x="6400800" y="2590832"/>
            <a:ext cx="2555631" cy="457186"/>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Operating System</a:t>
            </a:r>
          </a:p>
        </p:txBody>
      </p:sp>
      <p:sp>
        <p:nvSpPr>
          <p:cNvPr id="28" name="Rounded Rectangle 7"/>
          <p:cNvSpPr>
            <a:spLocks noChangeArrowheads="1"/>
          </p:cNvSpPr>
          <p:nvPr/>
        </p:nvSpPr>
        <p:spPr bwMode="auto">
          <a:xfrm>
            <a:off x="6400800" y="2057448"/>
            <a:ext cx="914400" cy="457186"/>
          </a:xfrm>
          <a:prstGeom prst="roundRect">
            <a:avLst>
              <a:gd name="adj" fmla="val 16667"/>
            </a:avLst>
          </a:prstGeom>
          <a:solidFill>
            <a:schemeClr val="accent5">
              <a:lumMod val="90000"/>
            </a:schemeClr>
          </a:solidFill>
          <a:ln>
            <a:solidFill>
              <a:schemeClr val="accent5">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Bin/libs</a:t>
            </a:r>
          </a:p>
        </p:txBody>
      </p:sp>
      <p:sp>
        <p:nvSpPr>
          <p:cNvPr id="29" name="Rounded Rectangle 11"/>
          <p:cNvSpPr>
            <a:spLocks noChangeArrowheads="1"/>
          </p:cNvSpPr>
          <p:nvPr/>
        </p:nvSpPr>
        <p:spPr bwMode="auto">
          <a:xfrm>
            <a:off x="8042031" y="2075992"/>
            <a:ext cx="914400" cy="457186"/>
          </a:xfrm>
          <a:prstGeom prst="roundRect">
            <a:avLst>
              <a:gd name="adj" fmla="val 16667"/>
            </a:avLst>
          </a:prstGeom>
          <a:solidFill>
            <a:schemeClr val="accent5">
              <a:lumMod val="90000"/>
            </a:schemeClr>
          </a:solidFill>
          <a:ln>
            <a:solidFill>
              <a:schemeClr val="accent5">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Bin/libs</a:t>
            </a:r>
          </a:p>
        </p:txBody>
      </p:sp>
      <p:sp>
        <p:nvSpPr>
          <p:cNvPr id="30" name="TextBox 20"/>
          <p:cNvSpPr txBox="1">
            <a:spLocks noChangeArrowheads="1"/>
          </p:cNvSpPr>
          <p:nvPr/>
        </p:nvSpPr>
        <p:spPr bwMode="auto">
          <a:xfrm>
            <a:off x="6705600" y="3657600"/>
            <a:ext cx="1981200"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Containers</a:t>
            </a:r>
          </a:p>
        </p:txBody>
      </p:sp>
      <p:sp>
        <p:nvSpPr>
          <p:cNvPr id="31" name="Oval 30"/>
          <p:cNvSpPr/>
          <p:nvPr/>
        </p:nvSpPr>
        <p:spPr bwMode="auto">
          <a:xfrm>
            <a:off x="7502769"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2" name="Oval 31"/>
          <p:cNvSpPr/>
          <p:nvPr/>
        </p:nvSpPr>
        <p:spPr bwMode="auto">
          <a:xfrm>
            <a:off x="7609449"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3" name="Oval 32"/>
          <p:cNvSpPr/>
          <p:nvPr/>
        </p:nvSpPr>
        <p:spPr bwMode="auto">
          <a:xfrm>
            <a:off x="7726680"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Rounded Rectangle 14"/>
          <p:cNvSpPr>
            <a:spLocks noChangeArrowheads="1"/>
          </p:cNvSpPr>
          <p:nvPr/>
        </p:nvSpPr>
        <p:spPr bwMode="auto">
          <a:xfrm>
            <a:off x="6395230" y="151356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35" name="Rounded Rectangle 16"/>
          <p:cNvSpPr>
            <a:spLocks noChangeArrowheads="1"/>
          </p:cNvSpPr>
          <p:nvPr/>
        </p:nvSpPr>
        <p:spPr bwMode="auto">
          <a:xfrm>
            <a:off x="8042031" y="151356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a:solidFill>
                  <a:schemeClr val="bg2"/>
                </a:solidFill>
                <a:latin typeface="Gill Sans"/>
                <a:cs typeface="Gill Sans"/>
              </a:rPr>
              <a:t>App</a:t>
            </a:r>
          </a:p>
        </p:txBody>
      </p:sp>
      <p:sp>
        <p:nvSpPr>
          <p:cNvPr id="36" name="Content Placeholder 2">
            <a:extLst>
              <a:ext uri="{FF2B5EF4-FFF2-40B4-BE49-F238E27FC236}">
                <a16:creationId xmlns:a16="http://schemas.microsoft.com/office/drawing/2014/main" id="{CA750FF3-7F2C-7548-97BF-816109094317}"/>
              </a:ext>
            </a:extLst>
          </p:cNvPr>
          <p:cNvSpPr>
            <a:spLocks noGrp="1"/>
          </p:cNvSpPr>
          <p:nvPr>
            <p:ph idx="1"/>
          </p:nvPr>
        </p:nvSpPr>
        <p:spPr>
          <a:xfrm>
            <a:off x="251459" y="4493586"/>
            <a:ext cx="8587741" cy="2364414"/>
          </a:xfrm>
        </p:spPr>
        <p:txBody>
          <a:bodyPr>
            <a:normAutofit fontScale="92500" lnSpcReduction="20000"/>
          </a:bodyPr>
          <a:lstStyle/>
          <a:p>
            <a:r>
              <a:rPr lang="en-US" b="1" dirty="0"/>
              <a:t>Virtual Machines</a:t>
            </a:r>
            <a:r>
              <a:rPr lang="en-US" dirty="0"/>
              <a:t>: enable sharing of hardware resources by running each application in an isolated virtual machine.</a:t>
            </a:r>
          </a:p>
          <a:p>
            <a:pPr lvl="1"/>
            <a:r>
              <a:rPr lang="en-US" b="1" dirty="0"/>
              <a:t>High overhead</a:t>
            </a:r>
            <a:r>
              <a:rPr lang="en-US" dirty="0"/>
              <a:t> as each VM has its own OS.</a:t>
            </a:r>
            <a:endParaRPr lang="en-US" b="1" dirty="0"/>
          </a:p>
          <a:p>
            <a:r>
              <a:rPr lang="en-US" b="1" dirty="0"/>
              <a:t>Containers</a:t>
            </a:r>
            <a:r>
              <a:rPr lang="en-US" dirty="0"/>
              <a:t>: enable lightweight sharing of resources, as applications run in an isolated way, but still share the same OS. </a:t>
            </a:r>
          </a:p>
          <a:p>
            <a:pPr lvl="1"/>
            <a:r>
              <a:rPr lang="en-US" dirty="0"/>
              <a:t>A container is a </a:t>
            </a:r>
            <a:r>
              <a:rPr lang="en-US" b="1" dirty="0"/>
              <a:t>lightweight software package </a:t>
            </a:r>
            <a:r>
              <a:rPr lang="en-US" dirty="0"/>
              <a:t>that encapsulates an application and its environment.</a:t>
            </a:r>
          </a:p>
        </p:txBody>
      </p:sp>
    </p:spTree>
    <p:extLst>
      <p:ext uri="{BB962C8B-B14F-4D97-AF65-F5344CB8AC3E}">
        <p14:creationId xmlns:p14="http://schemas.microsoft.com/office/powerpoint/2010/main" val="36406485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as a Service</a:t>
            </a:r>
          </a:p>
        </p:txBody>
      </p:sp>
      <p:sp>
        <p:nvSpPr>
          <p:cNvPr id="3" name="Content Placeholder 2"/>
          <p:cNvSpPr>
            <a:spLocks noGrp="1"/>
          </p:cNvSpPr>
          <p:nvPr>
            <p:ph idx="1"/>
          </p:nvPr>
        </p:nvSpPr>
        <p:spPr/>
        <p:txBody>
          <a:bodyPr/>
          <a:lstStyle/>
          <a:p>
            <a:r>
              <a:rPr lang="en-US" dirty="0"/>
              <a:t>Infrastructure as a Service (IaaS): Utility Computing</a:t>
            </a:r>
          </a:p>
          <a:p>
            <a:pPr lvl="1"/>
            <a:r>
              <a:rPr lang="en-US" dirty="0"/>
              <a:t>Why buy machines when you can rent cycles?</a:t>
            </a:r>
          </a:p>
          <a:p>
            <a:pPr lvl="1"/>
            <a:r>
              <a:rPr lang="en-US" dirty="0"/>
              <a:t>Examples: Amazon’s EC2, Rackspace, Google Compute Engine</a:t>
            </a:r>
          </a:p>
          <a:p>
            <a:r>
              <a:rPr lang="en-US" dirty="0"/>
              <a:t>Platform as a Service (</a:t>
            </a:r>
            <a:r>
              <a:rPr lang="en-US" dirty="0" err="1"/>
              <a:t>PaaS</a:t>
            </a:r>
            <a:r>
              <a:rPr lang="en-US" dirty="0"/>
              <a:t>)</a:t>
            </a:r>
          </a:p>
          <a:p>
            <a:pPr lvl="1"/>
            <a:r>
              <a:rPr lang="en-US" dirty="0"/>
              <a:t>Provides hosting for web applications and takes care of the hardware maintenance, upgrades, …</a:t>
            </a:r>
          </a:p>
          <a:p>
            <a:pPr lvl="1"/>
            <a:r>
              <a:rPr lang="en-US" dirty="0"/>
              <a:t>Example: Google App Engine</a:t>
            </a:r>
          </a:p>
          <a:p>
            <a:r>
              <a:rPr lang="en-US" dirty="0"/>
              <a:t>Software as a Service (</a:t>
            </a:r>
            <a:r>
              <a:rPr lang="en-US" dirty="0" err="1"/>
              <a:t>SaaS</a:t>
            </a:r>
            <a:r>
              <a:rPr lang="en-US" dirty="0"/>
              <a:t>)</a:t>
            </a:r>
          </a:p>
          <a:p>
            <a:pPr lvl="1"/>
            <a:r>
              <a:rPr lang="en-US" dirty="0"/>
              <a:t>Just run it for me!</a:t>
            </a:r>
          </a:p>
          <a:p>
            <a:pPr lvl="1"/>
            <a:r>
              <a:rPr lang="en-US" dirty="0"/>
              <a:t>Example: Gmail, Dropbox, Zoom</a:t>
            </a:r>
          </a:p>
          <a:p>
            <a:endParaRPr lang="en-US" dirty="0"/>
          </a:p>
        </p:txBody>
      </p:sp>
    </p:spTree>
    <p:extLst>
      <p:ext uri="{BB962C8B-B14F-4D97-AF65-F5344CB8AC3E}">
        <p14:creationId xmlns:p14="http://schemas.microsoft.com/office/powerpoint/2010/main" val="20123348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Rectangle 14">
            <a:extLst>
              <a:ext uri="{FF2B5EF4-FFF2-40B4-BE49-F238E27FC236}">
                <a16:creationId xmlns:a16="http://schemas.microsoft.com/office/drawing/2014/main" id="{34346345-D6A9-C249-B316-AFB4D76F9507}"/>
              </a:ext>
            </a:extLst>
          </p:cNvPr>
          <p:cNvSpPr>
            <a:spLocks noChangeArrowheads="1"/>
          </p:cNvSpPr>
          <p:nvPr/>
        </p:nvSpPr>
        <p:spPr bwMode="auto">
          <a:xfrm>
            <a:off x="160116" y="1828800"/>
            <a:ext cx="8991600" cy="1371601"/>
          </a:xfrm>
          <a:prstGeom prst="rect">
            <a:avLst/>
          </a:prstGeom>
          <a:noFill/>
          <a:ln w="9525">
            <a:noFill/>
            <a:miter lim="800000"/>
            <a:headEnd/>
            <a:tailEnd/>
          </a:ln>
        </p:spPr>
        <p:txBody>
          <a:bodyPr lIns="91425" tIns="45713" rIns="91425" bIns="45713" anchor="ctr"/>
          <a:lstStyle/>
          <a:p>
            <a:pPr algn="ctr" eaLnBrk="1" hangingPunct="1"/>
            <a:r>
              <a:rPr lang="en-US" sz="2800" dirty="0">
                <a:solidFill>
                  <a:srgbClr val="FFFFFF"/>
                </a:solidFill>
                <a:latin typeface="Gill Sans"/>
                <a:cs typeface="Gill Sans"/>
              </a:rPr>
              <a:t>Infrastructure: Data Centers</a:t>
            </a:r>
          </a:p>
        </p:txBody>
      </p:sp>
    </p:spTree>
    <p:extLst>
      <p:ext uri="{BB962C8B-B14F-4D97-AF65-F5344CB8AC3E}">
        <p14:creationId xmlns:p14="http://schemas.microsoft.com/office/powerpoint/2010/main" val="40994802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pic>
        <p:nvPicPr>
          <p:cNvPr id="4" name="Content Placeholder 3" descr="Barroso-server.png"/>
          <p:cNvPicPr>
            <a:picLocks noGrp="1" noChangeAspect="1"/>
          </p:cNvPicPr>
          <p:nvPr>
            <p:ph idx="1"/>
          </p:nvPr>
        </p:nvPicPr>
        <p:blipFill>
          <a:blip r:embed="rId3" cstate="print"/>
          <a:stretch>
            <a:fillRect/>
          </a:stretch>
        </p:blipFill>
        <p:spPr>
          <a:xfrm>
            <a:off x="457200" y="3200400"/>
            <a:ext cx="2123361" cy="838003"/>
          </a:xfrm>
        </p:spPr>
      </p:pic>
      <p:pic>
        <p:nvPicPr>
          <p:cNvPr id="5" name="Picture 4" descr="Barroso-cluster.png"/>
          <p:cNvPicPr>
            <a:picLocks noChangeAspect="1"/>
          </p:cNvPicPr>
          <p:nvPr/>
        </p:nvPicPr>
        <p:blipFill>
          <a:blip r:embed="rId4" cstate="print"/>
          <a:stretch>
            <a:fillRect/>
          </a:stretch>
        </p:blipFill>
        <p:spPr>
          <a:xfrm>
            <a:off x="5029200" y="2286000"/>
            <a:ext cx="3654448" cy="2438399"/>
          </a:xfrm>
          <a:prstGeom prst="rect">
            <a:avLst/>
          </a:prstGeom>
        </p:spPr>
      </p:pic>
      <p:pic>
        <p:nvPicPr>
          <p:cNvPr id="6" name="Picture 5" descr="Barroso-rack.png"/>
          <p:cNvPicPr>
            <a:picLocks noChangeAspect="1"/>
          </p:cNvPicPr>
          <p:nvPr/>
        </p:nvPicPr>
        <p:blipFill>
          <a:blip r:embed="rId5" cstate="print"/>
          <a:stretch>
            <a:fillRect/>
          </a:stretch>
        </p:blipFill>
        <p:spPr>
          <a:xfrm>
            <a:off x="3276599" y="1464537"/>
            <a:ext cx="1247553" cy="3471726"/>
          </a:xfrm>
          <a:prstGeom prst="rect">
            <a:avLst/>
          </a:prstGeom>
        </p:spPr>
      </p:pic>
      <p:sp>
        <p:nvSpPr>
          <p:cNvPr id="7" name="TextBox 4"/>
          <p:cNvSpPr txBox="1">
            <a:spLocks noChangeArrowheads="1"/>
          </p:cNvSpPr>
          <p:nvPr/>
        </p:nvSpPr>
        <p:spPr bwMode="auto">
          <a:xfrm>
            <a:off x="0" y="6611938"/>
            <a:ext cx="2383986"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(2009)</a:t>
            </a:r>
          </a:p>
        </p:txBody>
      </p:sp>
    </p:spTree>
    <p:extLst>
      <p:ext uri="{BB962C8B-B14F-4D97-AF65-F5344CB8AC3E}">
        <p14:creationId xmlns:p14="http://schemas.microsoft.com/office/powerpoint/2010/main" val="257687992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Schedule</a:t>
            </a:r>
            <a:endParaRPr lang="en-US" dirty="0"/>
          </a:p>
        </p:txBody>
      </p:sp>
      <p:sp>
        <p:nvSpPr>
          <p:cNvPr id="5" name="Slide Number Placeholder 4"/>
          <p:cNvSpPr>
            <a:spLocks noGrp="1"/>
          </p:cNvSpPr>
          <p:nvPr>
            <p:ph type="sldNum" sz="quarter" idx="10"/>
          </p:nvPr>
        </p:nvSpPr>
        <p:spPr/>
        <p:txBody>
          <a:bodyPr/>
          <a:lstStyle/>
          <a:p>
            <a:fld id="{95C605C4-1F5B-4B2B-8458-3FC432AF1FAC}" type="slidenum">
              <a:rPr lang="en-US" smtClean="0"/>
              <a:t>2</a:t>
            </a:fld>
            <a:endParaRPr lang="en-US"/>
          </a:p>
        </p:txBody>
      </p:sp>
      <p:graphicFrame>
        <p:nvGraphicFramePr>
          <p:cNvPr id="9" name="Content Placeholder 17">
            <a:extLst>
              <a:ext uri="{FF2B5EF4-FFF2-40B4-BE49-F238E27FC236}">
                <a16:creationId xmlns:a16="http://schemas.microsoft.com/office/drawing/2014/main" id="{607C8E39-AE42-8F4D-A9E4-6FC88367A7B3}"/>
              </a:ext>
            </a:extLst>
          </p:cNvPr>
          <p:cNvGraphicFramePr>
            <a:graphicFrameLocks/>
          </p:cNvGraphicFramePr>
          <p:nvPr>
            <p:extLst>
              <p:ext uri="{D42A27DB-BD31-4B8C-83A1-F6EECF244321}">
                <p14:modId xmlns:p14="http://schemas.microsoft.com/office/powerpoint/2010/main" val="2420938439"/>
              </p:ext>
            </p:extLst>
          </p:nvPr>
        </p:nvGraphicFramePr>
        <p:xfrm>
          <a:off x="189749" y="970723"/>
          <a:ext cx="8649451" cy="5762475"/>
        </p:xfrm>
        <a:graphic>
          <a:graphicData uri="http://schemas.openxmlformats.org/drawingml/2006/table">
            <a:tbl>
              <a:tblPr firstRow="1" bandRow="1">
                <a:tableStyleId>{21E4AEA4-8DFA-4A89-87EB-49C32662AFE0}</a:tableStyleId>
              </a:tblPr>
              <a:tblGrid>
                <a:gridCol w="812902">
                  <a:extLst>
                    <a:ext uri="{9D8B030D-6E8A-4147-A177-3AD203B41FA5}">
                      <a16:colId xmlns:a16="http://schemas.microsoft.com/office/drawing/2014/main" val="214063315"/>
                    </a:ext>
                  </a:extLst>
                </a:gridCol>
                <a:gridCol w="826149">
                  <a:extLst>
                    <a:ext uri="{9D8B030D-6E8A-4147-A177-3AD203B41FA5}">
                      <a16:colId xmlns:a16="http://schemas.microsoft.com/office/drawing/2014/main" val="691667741"/>
                    </a:ext>
                  </a:extLst>
                </a:gridCol>
                <a:gridCol w="2209800">
                  <a:extLst>
                    <a:ext uri="{9D8B030D-6E8A-4147-A177-3AD203B41FA5}">
                      <a16:colId xmlns:a16="http://schemas.microsoft.com/office/drawing/2014/main" val="3287332442"/>
                    </a:ext>
                  </a:extLst>
                </a:gridCol>
                <a:gridCol w="2057400">
                  <a:extLst>
                    <a:ext uri="{9D8B030D-6E8A-4147-A177-3AD203B41FA5}">
                      <a16:colId xmlns:a16="http://schemas.microsoft.com/office/drawing/2014/main" val="2520819111"/>
                    </a:ext>
                  </a:extLst>
                </a:gridCol>
                <a:gridCol w="2743200">
                  <a:extLst>
                    <a:ext uri="{9D8B030D-6E8A-4147-A177-3AD203B41FA5}">
                      <a16:colId xmlns:a16="http://schemas.microsoft.com/office/drawing/2014/main" val="963823447"/>
                    </a:ext>
                  </a:extLst>
                </a:gridCol>
              </a:tblGrid>
              <a:tr h="328655">
                <a:tc>
                  <a:txBody>
                    <a:bodyPr/>
                    <a:lstStyle/>
                    <a:p>
                      <a:pPr marL="0" algn="l" rtl="0" eaLnBrk="1" latinLnBrk="0" hangingPunct="1">
                        <a:spcBef>
                          <a:spcPts val="0"/>
                        </a:spcBef>
                        <a:spcAft>
                          <a:spcPts val="0"/>
                        </a:spcAft>
                      </a:pPr>
                      <a:r>
                        <a:rPr lang="en-US" sz="1200" kern="1200" dirty="0">
                          <a:effectLst/>
                        </a:rPr>
                        <a:t>Week</a:t>
                      </a:r>
                      <a:endParaRPr lang="en-US" sz="1200" dirty="0">
                        <a:effectLst/>
                      </a:endParaRPr>
                    </a:p>
                  </a:txBody>
                  <a:tcPr anchor="ctr"/>
                </a:tc>
                <a:tc>
                  <a:txBody>
                    <a:bodyPr/>
                    <a:lstStyle/>
                    <a:p>
                      <a:pPr marL="0" algn="l" rtl="0" eaLnBrk="1" latinLnBrk="0" hangingPunct="1">
                        <a:spcBef>
                          <a:spcPts val="0"/>
                        </a:spcBef>
                        <a:spcAft>
                          <a:spcPts val="0"/>
                        </a:spcAft>
                      </a:pPr>
                      <a:r>
                        <a:rPr lang="en-US" sz="1200" kern="1200">
                          <a:effectLst/>
                        </a:rPr>
                        <a:t>Date</a:t>
                      </a:r>
                      <a:endParaRPr lang="en-US" sz="1200">
                        <a:effectLst/>
                      </a:endParaRPr>
                    </a:p>
                  </a:txBody>
                  <a:tcPr anchor="ctr"/>
                </a:tc>
                <a:tc>
                  <a:txBody>
                    <a:bodyPr/>
                    <a:lstStyle/>
                    <a:p>
                      <a:pPr marL="0" algn="l" rtl="0" eaLnBrk="1" latinLnBrk="0" hangingPunct="1">
                        <a:spcBef>
                          <a:spcPts val="0"/>
                        </a:spcBef>
                        <a:spcAft>
                          <a:spcPts val="0"/>
                        </a:spcAft>
                      </a:pPr>
                      <a:r>
                        <a:rPr lang="en-US" sz="1200" kern="1200" dirty="0">
                          <a:effectLst/>
                        </a:rPr>
                        <a:t>Topics</a:t>
                      </a:r>
                      <a:endParaRPr lang="en-US" sz="1200" dirty="0">
                        <a:effectLst/>
                      </a:endParaRPr>
                    </a:p>
                  </a:txBody>
                  <a:tcPr anchor="ctr"/>
                </a:tc>
                <a:tc>
                  <a:txBody>
                    <a:bodyPr/>
                    <a:lstStyle/>
                    <a:p>
                      <a:pPr marL="0" algn="l" rtl="0" eaLnBrk="1" latinLnBrk="0" hangingPunct="1">
                        <a:spcBef>
                          <a:spcPts val="0"/>
                        </a:spcBef>
                        <a:spcAft>
                          <a:spcPts val="0"/>
                        </a:spcAft>
                      </a:pPr>
                      <a:r>
                        <a:rPr lang="en-US" sz="1200" dirty="0">
                          <a:effectLst/>
                        </a:rPr>
                        <a:t>Tutorial</a:t>
                      </a:r>
                    </a:p>
                  </a:txBody>
                  <a:tcPr anchor="ctr"/>
                </a:tc>
                <a:tc>
                  <a:txBody>
                    <a:bodyPr/>
                    <a:lstStyle/>
                    <a:p>
                      <a:pPr marL="0" algn="l" rtl="0" eaLnBrk="1" latinLnBrk="0" hangingPunct="1">
                        <a:spcBef>
                          <a:spcPts val="0"/>
                        </a:spcBef>
                        <a:spcAft>
                          <a:spcPts val="0"/>
                        </a:spcAft>
                      </a:pPr>
                      <a:r>
                        <a:rPr lang="en-US" sz="1200" kern="1200" dirty="0">
                          <a:effectLst/>
                        </a:rPr>
                        <a:t>Due Dates</a:t>
                      </a:r>
                      <a:endParaRPr lang="en-US" sz="1200" dirty="0">
                        <a:effectLst/>
                      </a:endParaRPr>
                    </a:p>
                  </a:txBody>
                  <a:tcPr anchor="ctr"/>
                </a:tc>
                <a:extLst>
                  <a:ext uri="{0D108BD9-81ED-4DB2-BD59-A6C34878D82A}">
                    <a16:rowId xmlns:a16="http://schemas.microsoft.com/office/drawing/2014/main" val="692976448"/>
                  </a:ext>
                </a:extLst>
              </a:tr>
              <a:tr h="293549">
                <a:tc>
                  <a:txBody>
                    <a:bodyPr/>
                    <a:lstStyle/>
                    <a:p>
                      <a:pPr marL="0" algn="l" rtl="0" eaLnBrk="1" latinLnBrk="0" hangingPunct="1">
                        <a:spcBef>
                          <a:spcPts val="0"/>
                        </a:spcBef>
                        <a:spcAft>
                          <a:spcPts val="0"/>
                        </a:spcAft>
                      </a:pPr>
                      <a:r>
                        <a:rPr lang="en-US" sz="1200" kern="1200" dirty="0">
                          <a:effectLst/>
                        </a:rPr>
                        <a:t>1</a:t>
                      </a:r>
                      <a:endParaRPr lang="en-US" sz="1200" dirty="0">
                        <a:effectLst/>
                      </a:endParaRPr>
                    </a:p>
                  </a:txBody>
                  <a:tcPr anchor="ctr"/>
                </a:tc>
                <a:tc>
                  <a:txBody>
                    <a:bodyPr/>
                    <a:lstStyle/>
                    <a:p>
                      <a:pPr marL="0" algn="l" rtl="0" eaLnBrk="1" latinLnBrk="0" hangingPunct="1">
                        <a:spcBef>
                          <a:spcPts val="0"/>
                        </a:spcBef>
                        <a:spcAft>
                          <a:spcPts val="0"/>
                        </a:spcAft>
                      </a:pPr>
                      <a:r>
                        <a:rPr lang="en-US" sz="1200" kern="1200" dirty="0">
                          <a:effectLst/>
                        </a:rPr>
                        <a:t>18 Aug</a:t>
                      </a:r>
                      <a:endParaRPr lang="en-US" sz="1200" dirty="0">
                        <a:effectLst/>
                      </a:endParaRPr>
                    </a:p>
                  </a:txBody>
                  <a:tcPr anchor="ctr"/>
                </a:tc>
                <a:tc>
                  <a:txBody>
                    <a:bodyPr/>
                    <a:lstStyle/>
                    <a:p>
                      <a:pPr marL="0" algn="l" rtl="0" eaLnBrk="1" latinLnBrk="0" hangingPunct="1">
                        <a:spcBef>
                          <a:spcPts val="0"/>
                        </a:spcBef>
                        <a:spcAft>
                          <a:spcPts val="0"/>
                        </a:spcAft>
                      </a:pPr>
                      <a:r>
                        <a:rPr lang="en-US" sz="1200" kern="1200" dirty="0">
                          <a:effectLst/>
                        </a:rPr>
                        <a:t>Overview and Introduction</a:t>
                      </a:r>
                      <a:endParaRPr lang="en-US" sz="1200" dirty="0">
                        <a:effectLst/>
                      </a:endParaRPr>
                    </a:p>
                  </a:txBody>
                  <a:tcPr anchor="ctr"/>
                </a:tc>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algn="l" rtl="0" eaLnBrk="1" latinLnBrk="0" hangingPunct="1">
                        <a:spcBef>
                          <a:spcPts val="0"/>
                        </a:spcBef>
                        <a:spcAft>
                          <a:spcPts val="0"/>
                        </a:spcAft>
                      </a:pPr>
                      <a:endParaRPr lang="en-US" sz="1200">
                        <a:effectLst/>
                      </a:endParaRPr>
                    </a:p>
                  </a:txBody>
                  <a:tcPr anchor="ctr"/>
                </a:tc>
                <a:extLst>
                  <a:ext uri="{0D108BD9-81ED-4DB2-BD59-A6C34878D82A}">
                    <a16:rowId xmlns:a16="http://schemas.microsoft.com/office/drawing/2014/main" val="209538640"/>
                  </a:ext>
                </a:extLst>
              </a:tr>
              <a:tr h="293549">
                <a:tc>
                  <a:txBody>
                    <a:bodyPr/>
                    <a:lstStyle/>
                    <a:p>
                      <a:pPr marL="0" algn="l" defTabSz="914400" rtl="0" eaLnBrk="1" latinLnBrk="0" hangingPunct="1">
                        <a:spcBef>
                          <a:spcPts val="0"/>
                        </a:spcBef>
                        <a:spcAft>
                          <a:spcPts val="0"/>
                        </a:spcAft>
                      </a:pPr>
                      <a:r>
                        <a:rPr lang="en-US" sz="1200" kern="1200">
                          <a:effectLst/>
                        </a:rPr>
                        <a:t>2</a:t>
                      </a:r>
                      <a:endParaRPr lang="en-US" sz="1200" kern="1200">
                        <a:solidFill>
                          <a:schemeClr val="dk1"/>
                        </a:solidFill>
                        <a:effectLst/>
                        <a:latin typeface="+mn-lt"/>
                        <a:ea typeface="+mn-ea"/>
                        <a:cs typeface="+mn-cs"/>
                      </a:endParaRPr>
                    </a:p>
                  </a:txBody>
                  <a:tcPr anchor="ctr"/>
                </a:tc>
                <a:tc>
                  <a:txBody>
                    <a:bodyPr/>
                    <a:lstStyle/>
                    <a:p>
                      <a:pPr marL="0" algn="l" defTabSz="914400" rtl="0" eaLnBrk="1" latinLnBrk="0" hangingPunct="1">
                        <a:spcBef>
                          <a:spcPts val="0"/>
                        </a:spcBef>
                        <a:spcAft>
                          <a:spcPts val="0"/>
                        </a:spcAft>
                      </a:pPr>
                      <a:r>
                        <a:rPr lang="en-US" sz="1200" kern="1200" dirty="0">
                          <a:effectLst/>
                        </a:rPr>
                        <a:t>25 Aug</a:t>
                      </a:r>
                      <a:endParaRPr lang="en-US" sz="1200" kern="1200" dirty="0">
                        <a:solidFill>
                          <a:schemeClr val="dk1"/>
                        </a:solidFill>
                        <a:effectLst/>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MapReduce - Introduction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tc>
                  <a:txBody>
                    <a:bodyPr/>
                    <a:lstStyle/>
                    <a:p>
                      <a:pPr marL="0" algn="l" rtl="0" eaLnBrk="1" latinLnBrk="0" hangingPunct="1">
                        <a:spcBef>
                          <a:spcPts val="0"/>
                        </a:spcBef>
                        <a:spcAft>
                          <a:spcPts val="0"/>
                        </a:spcAft>
                      </a:pPr>
                      <a:endParaRPr lang="en-US" sz="1200" dirty="0">
                        <a:effectLst/>
                      </a:endParaRPr>
                    </a:p>
                  </a:txBody>
                  <a:tcPr anchor="ctr"/>
                </a:tc>
                <a:extLst>
                  <a:ext uri="{0D108BD9-81ED-4DB2-BD59-A6C34878D82A}">
                    <a16:rowId xmlns:a16="http://schemas.microsoft.com/office/drawing/2014/main" val="1520693076"/>
                  </a:ext>
                </a:extLst>
              </a:tr>
              <a:tr h="465540">
                <a:tc>
                  <a:txBody>
                    <a:bodyPr/>
                    <a:lstStyle/>
                    <a:p>
                      <a:pPr marL="0" algn="l" rtl="0" eaLnBrk="1" latinLnBrk="0" hangingPunct="1">
                        <a:spcBef>
                          <a:spcPts val="0"/>
                        </a:spcBef>
                        <a:spcAft>
                          <a:spcPts val="0"/>
                        </a:spcAft>
                      </a:pPr>
                      <a:r>
                        <a:rPr lang="en-US" sz="1200" kern="1200">
                          <a:effectLst/>
                        </a:rPr>
                        <a:t>3</a:t>
                      </a:r>
                      <a:endParaRPr lang="en-US" sz="120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r>
                        <a:rPr lang="en-US" sz="1200" dirty="0">
                          <a:effectLst/>
                        </a:rPr>
                        <a:t>1 Sep</a:t>
                      </a:r>
                    </a:p>
                  </a:txBody>
                  <a:tcPr anchor="ctr">
                    <a:solidFill>
                      <a:srgbClr val="92D050">
                        <a:alpha val="3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Polling Day Public Holiday</a:t>
                      </a:r>
                    </a:p>
                  </a:txBody>
                  <a:tcPr anchor="ctr">
                    <a:solidFill>
                      <a:srgbClr val="92D050">
                        <a:alpha val="3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endParaRPr lang="en-US" sz="1200" dirty="0">
                        <a:effectLst/>
                      </a:endParaRPr>
                    </a:p>
                  </a:txBody>
                  <a:tcPr anchor="ctr">
                    <a:solidFill>
                      <a:srgbClr val="92D050">
                        <a:alpha val="30000"/>
                      </a:srgbClr>
                    </a:solidFill>
                  </a:tcPr>
                </a:tc>
                <a:extLst>
                  <a:ext uri="{0D108BD9-81ED-4DB2-BD59-A6C34878D82A}">
                    <a16:rowId xmlns:a16="http://schemas.microsoft.com/office/drawing/2014/main" val="1855527131"/>
                  </a:ext>
                </a:extLst>
              </a:tr>
              <a:tr h="465540">
                <a:tc>
                  <a:txBody>
                    <a:bodyPr/>
                    <a:lstStyle/>
                    <a:p>
                      <a:pPr marL="0" algn="l" rtl="0" eaLnBrk="1" latinLnBrk="0" hangingPunct="1">
                        <a:spcBef>
                          <a:spcPts val="0"/>
                        </a:spcBef>
                        <a:spcAft>
                          <a:spcPts val="0"/>
                        </a:spcAft>
                      </a:pPr>
                      <a:r>
                        <a:rPr lang="en-US" sz="1200" kern="1200">
                          <a:effectLst/>
                        </a:rPr>
                        <a:t>4</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8 Sep</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MapReduce and Databases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Tutorial: MapReduce</a:t>
                      </a:r>
                    </a:p>
                  </a:txBody>
                  <a:tcPr anchor="ctr"/>
                </a:tc>
                <a:tc>
                  <a: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1200" dirty="0">
                          <a:effectLst/>
                        </a:rPr>
                        <a:t>Assignment 1 released</a:t>
                      </a:r>
                    </a:p>
                  </a:txBody>
                  <a:tcPr anchor="ctr"/>
                </a:tc>
                <a:extLst>
                  <a:ext uri="{0D108BD9-81ED-4DB2-BD59-A6C34878D82A}">
                    <a16:rowId xmlns:a16="http://schemas.microsoft.com/office/drawing/2014/main" val="2572147984"/>
                  </a:ext>
                </a:extLst>
              </a:tr>
              <a:tr h="293549">
                <a:tc>
                  <a:txBody>
                    <a:bodyPr/>
                    <a:lstStyle/>
                    <a:p>
                      <a:pPr marL="0" algn="l" rtl="0" eaLnBrk="1" latinLnBrk="0" hangingPunct="1">
                        <a:spcBef>
                          <a:spcPts val="0"/>
                        </a:spcBef>
                        <a:spcAft>
                          <a:spcPts val="0"/>
                        </a:spcAft>
                      </a:pPr>
                      <a:r>
                        <a:rPr lang="en-US" sz="1200" kern="1200">
                          <a:effectLst/>
                        </a:rPr>
                        <a:t>5</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15 Sep</a:t>
                      </a:r>
                    </a:p>
                  </a:txBody>
                  <a:tcPr anchor="ctr"/>
                </a:tc>
                <a:tc>
                  <a:txBody>
                    <a:bodyPr/>
                    <a:lstStyle/>
                    <a:p>
                      <a:pPr marL="0" algn="l" rtl="0" eaLnBrk="1" latinLnBrk="0" hangingPunct="1">
                        <a:spcBef>
                          <a:spcPts val="0"/>
                        </a:spcBef>
                        <a:spcAft>
                          <a:spcPts val="0"/>
                        </a:spcAft>
                      </a:pPr>
                      <a:r>
                        <a:rPr lang="en-US" sz="1200" dirty="0">
                          <a:effectLst/>
                        </a:rPr>
                        <a:t>NoSQL Overview 1</a:t>
                      </a:r>
                    </a:p>
                  </a:txBody>
                  <a:tcPr anchor="ctr"/>
                </a:tc>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extLst>
                  <a:ext uri="{0D108BD9-81ED-4DB2-BD59-A6C34878D82A}">
                    <a16:rowId xmlns:a16="http://schemas.microsoft.com/office/drawing/2014/main" val="1772714871"/>
                  </a:ext>
                </a:extLst>
              </a:tr>
              <a:tr h="293549">
                <a:tc>
                  <a:txBody>
                    <a:bodyPr/>
                    <a:lstStyle/>
                    <a:p>
                      <a:pPr marL="0" algn="l" rtl="0" eaLnBrk="1" latinLnBrk="0" hangingPunct="1">
                        <a:spcBef>
                          <a:spcPts val="0"/>
                        </a:spcBef>
                        <a:spcAft>
                          <a:spcPts val="0"/>
                        </a:spcAft>
                      </a:pPr>
                      <a:r>
                        <a:rPr lang="en-US" sz="1200" kern="1200">
                          <a:effectLst/>
                        </a:rPr>
                        <a:t>6</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22 Sep</a:t>
                      </a:r>
                    </a:p>
                  </a:txBody>
                  <a:tcPr anchor="ctr"/>
                </a:tc>
                <a:tc>
                  <a:txBody>
                    <a:bodyPr/>
                    <a:lstStyle/>
                    <a:p>
                      <a:pPr marL="0" algn="l" rtl="0" eaLnBrk="1" latinLnBrk="0" hangingPunct="1">
                        <a:spcBef>
                          <a:spcPts val="0"/>
                        </a:spcBef>
                        <a:spcAft>
                          <a:spcPts val="0"/>
                        </a:spcAft>
                      </a:pPr>
                      <a:r>
                        <a:rPr lang="en-US" sz="1200" dirty="0">
                          <a:effectLst/>
                        </a:rPr>
                        <a:t>NoSQL Overview 2</a:t>
                      </a:r>
                    </a:p>
                  </a:txBody>
                  <a:tcPr anchor="ctr"/>
                </a:tc>
                <a:tc>
                  <a:txBody>
                    <a:bodyPr/>
                    <a:lstStyle/>
                    <a:p>
                      <a:pPr marL="0" algn="l" rtl="0" eaLnBrk="1" latinLnBrk="0" hangingPunct="1">
                        <a:spcBef>
                          <a:spcPts val="0"/>
                        </a:spcBef>
                        <a:spcAft>
                          <a:spcPts val="0"/>
                        </a:spcAft>
                      </a:pPr>
                      <a:r>
                        <a:rPr lang="en-US" sz="1200" dirty="0">
                          <a:effectLst/>
                        </a:rPr>
                        <a:t>Tutorial: NoSQL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extLst>
                  <a:ext uri="{0D108BD9-81ED-4DB2-BD59-A6C34878D82A}">
                    <a16:rowId xmlns:a16="http://schemas.microsoft.com/office/drawing/2014/main" val="1855022100"/>
                  </a:ext>
                </a:extLst>
              </a:tr>
              <a:tr h="385469">
                <a:tc>
                  <a:txBody>
                    <a:bodyPr/>
                    <a:lstStyle/>
                    <a:p>
                      <a:pPr marL="0" algn="l" rtl="0" eaLnBrk="1" latinLnBrk="0" hangingPunct="1">
                        <a:spcBef>
                          <a:spcPts val="0"/>
                        </a:spcBef>
                        <a:spcAft>
                          <a:spcPts val="0"/>
                        </a:spcAft>
                      </a:pPr>
                      <a:r>
                        <a:rPr lang="en-US" sz="1200" kern="1200" dirty="0">
                          <a:effectLst/>
                        </a:rPr>
                        <a:t>Recess</a:t>
                      </a:r>
                      <a:endParaRPr lang="en-US" sz="1200" dirty="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endParaRPr lang="en-US" sz="1200" dirty="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endParaRPr lang="en-US" sz="1200" dirty="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endParaRPr lang="en-US" sz="1200" dirty="0">
                        <a:effectLst/>
                      </a:endParaRPr>
                    </a:p>
                  </a:txBody>
                  <a:tcPr anchor="ctr">
                    <a:solidFill>
                      <a:srgbClr val="92D050">
                        <a:alpha val="30000"/>
                      </a:srgbClr>
                    </a:solidFill>
                  </a:tcPr>
                </a:tc>
                <a:tc>
                  <a:txBody>
                    <a:bodyPr/>
                    <a:lstStyle/>
                    <a:p>
                      <a:pPr marL="0" algn="l" rtl="0" eaLnBrk="1" latinLnBrk="0" hangingPunct="1">
                        <a:spcBef>
                          <a:spcPts val="0"/>
                        </a:spcBef>
                        <a:spcAft>
                          <a:spcPts val="0"/>
                        </a:spcAft>
                      </a:pPr>
                      <a:endParaRPr lang="en-US" sz="1200" dirty="0">
                        <a:effectLst/>
                      </a:endParaRPr>
                    </a:p>
                  </a:txBody>
                  <a:tcPr anchor="ctr">
                    <a:solidFill>
                      <a:srgbClr val="92D050">
                        <a:alpha val="30000"/>
                      </a:srgbClr>
                    </a:solidFill>
                  </a:tcPr>
                </a:tc>
                <a:extLst>
                  <a:ext uri="{0D108BD9-81ED-4DB2-BD59-A6C34878D82A}">
                    <a16:rowId xmlns:a16="http://schemas.microsoft.com/office/drawing/2014/main" val="375434543"/>
                  </a:ext>
                </a:extLst>
              </a:tr>
              <a:tr h="465540">
                <a:tc>
                  <a:txBody>
                    <a:bodyPr/>
                    <a:lstStyle/>
                    <a:p>
                      <a:pPr marL="0" algn="l" rtl="0" eaLnBrk="1" latinLnBrk="0" hangingPunct="1">
                        <a:spcBef>
                          <a:spcPts val="0"/>
                        </a:spcBef>
                        <a:spcAft>
                          <a:spcPts val="0"/>
                        </a:spcAft>
                      </a:pPr>
                      <a:r>
                        <a:rPr lang="en-US" sz="1200" kern="1200">
                          <a:effectLst/>
                        </a:rPr>
                        <a:t>7</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6 Oct</a:t>
                      </a:r>
                    </a:p>
                  </a:txBody>
                  <a:tcPr anchor="ctr"/>
                </a:tc>
                <a:tc>
                  <a:txBody>
                    <a:bodyPr/>
                    <a:lstStyle/>
                    <a:p>
                      <a:pPr marL="0" algn="l" rtl="0" eaLnBrk="1" latinLnBrk="0" hangingPunct="1">
                        <a:spcBef>
                          <a:spcPts val="0"/>
                        </a:spcBef>
                        <a:spcAft>
                          <a:spcPts val="0"/>
                        </a:spcAft>
                      </a:pPr>
                      <a:r>
                        <a:rPr lang="en-US" sz="1200" dirty="0">
                          <a:effectLst/>
                        </a:rPr>
                        <a:t>Apache Spark 1</a:t>
                      </a:r>
                    </a:p>
                  </a:txBody>
                  <a:tcPr anchor="ctr"/>
                </a:tc>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extLst>
                  <a:ext uri="{0D108BD9-81ED-4DB2-BD59-A6C34878D82A}">
                    <a16:rowId xmlns:a16="http://schemas.microsoft.com/office/drawing/2014/main" val="324420897"/>
                  </a:ext>
                </a:extLst>
              </a:tr>
              <a:tr h="293549">
                <a:tc>
                  <a:txBody>
                    <a:bodyPr/>
                    <a:lstStyle/>
                    <a:p>
                      <a:pPr marL="0" algn="l" rtl="0" eaLnBrk="1" latinLnBrk="0" hangingPunct="1">
                        <a:spcBef>
                          <a:spcPts val="0"/>
                        </a:spcBef>
                        <a:spcAft>
                          <a:spcPts val="0"/>
                        </a:spcAft>
                      </a:pPr>
                      <a:r>
                        <a:rPr lang="en-US" sz="1200" kern="1200">
                          <a:effectLst/>
                        </a:rPr>
                        <a:t>8</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13 Oct</a:t>
                      </a:r>
                    </a:p>
                  </a:txBody>
                  <a:tcPr anchor="ctr"/>
                </a:tc>
                <a:tc>
                  <a:txBody>
                    <a:bodyPr/>
                    <a:lstStyle/>
                    <a:p>
                      <a:r>
                        <a:rPr lang="en-US" sz="1200" dirty="0"/>
                        <a:t>Apache Spark 2</a:t>
                      </a:r>
                    </a:p>
                  </a:txBody>
                  <a:tcPr anchor="ctr"/>
                </a:tc>
                <a:tc>
                  <a: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1200" dirty="0">
                          <a:effectLst/>
                        </a:rPr>
                        <a:t>Tutorial: Spark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Assignment 1 due (15 Oct 11.59pm),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Assignment 2 released</a:t>
                      </a:r>
                    </a:p>
                  </a:txBody>
                  <a:tcPr anchor="ctr"/>
                </a:tc>
                <a:extLst>
                  <a:ext uri="{0D108BD9-81ED-4DB2-BD59-A6C34878D82A}">
                    <a16:rowId xmlns:a16="http://schemas.microsoft.com/office/drawing/2014/main" val="1882653261"/>
                  </a:ext>
                </a:extLst>
              </a:tr>
              <a:tr h="293549">
                <a:tc>
                  <a:txBody>
                    <a:bodyPr/>
                    <a:lstStyle/>
                    <a:p>
                      <a:pPr marL="0" algn="l" rtl="0" eaLnBrk="1" latinLnBrk="0" hangingPunct="1">
                        <a:spcBef>
                          <a:spcPts val="0"/>
                        </a:spcBef>
                        <a:spcAft>
                          <a:spcPts val="0"/>
                        </a:spcAft>
                      </a:pPr>
                      <a:r>
                        <a:rPr lang="en-US" sz="1200" kern="1200">
                          <a:effectLst/>
                        </a:rPr>
                        <a:t>9</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20 Oct</a:t>
                      </a:r>
                    </a:p>
                  </a:txBody>
                  <a:tcPr anchor="ctr"/>
                </a:tc>
                <a:tc>
                  <a:txBody>
                    <a:bodyPr/>
                    <a:lstStyle/>
                    <a:p>
                      <a:pPr marL="0" algn="l" rtl="0" eaLnBrk="1" latinLnBrk="0" hangingPunct="1">
                        <a:spcBef>
                          <a:spcPts val="0"/>
                        </a:spcBef>
                        <a:spcAft>
                          <a:spcPts val="0"/>
                        </a:spcAft>
                      </a:pPr>
                      <a:r>
                        <a:rPr lang="en-US" sz="1200" dirty="0">
                          <a:effectLst/>
                        </a:rPr>
                        <a:t>Stream Processing 1</a:t>
                      </a:r>
                    </a:p>
                  </a:txBody>
                  <a:tcPr anchor="ctr"/>
                </a:tc>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algn="l" rtl="0" eaLnBrk="1" latinLnBrk="0" hangingPunct="1">
                        <a:spcBef>
                          <a:spcPts val="0"/>
                        </a:spcBef>
                        <a:spcAft>
                          <a:spcPts val="0"/>
                        </a:spcAft>
                      </a:pPr>
                      <a:endParaRPr lang="en-US" sz="1200" dirty="0">
                        <a:effectLst/>
                      </a:endParaRPr>
                    </a:p>
                  </a:txBody>
                  <a:tcPr anchor="ctr"/>
                </a:tc>
                <a:extLst>
                  <a:ext uri="{0D108BD9-81ED-4DB2-BD59-A6C34878D82A}">
                    <a16:rowId xmlns:a16="http://schemas.microsoft.com/office/drawing/2014/main" val="1215153786"/>
                  </a:ext>
                </a:extLst>
              </a:tr>
              <a:tr h="465540">
                <a:tc>
                  <a:txBody>
                    <a:bodyPr/>
                    <a:lstStyle/>
                    <a:p>
                      <a:pPr marL="0" algn="l" rtl="0" eaLnBrk="1" latinLnBrk="0" hangingPunct="1">
                        <a:spcBef>
                          <a:spcPts val="0"/>
                        </a:spcBef>
                        <a:spcAft>
                          <a:spcPts val="0"/>
                        </a:spcAft>
                      </a:pPr>
                      <a:r>
                        <a:rPr lang="en-US" sz="1200" kern="1200">
                          <a:effectLst/>
                        </a:rPr>
                        <a:t>10</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27 Oct</a:t>
                      </a:r>
                    </a:p>
                  </a:txBody>
                  <a:tcPr anchor="ctr"/>
                </a:tc>
                <a:tc>
                  <a:txBody>
                    <a:bodyPr/>
                    <a:lstStyle/>
                    <a:p>
                      <a:pPr marL="0" algn="l" rtl="0" eaLnBrk="1" latinLnBrk="0" hangingPunct="1">
                        <a:spcBef>
                          <a:spcPts val="0"/>
                        </a:spcBef>
                        <a:spcAft>
                          <a:spcPts val="0"/>
                        </a:spcAft>
                      </a:pPr>
                      <a:r>
                        <a:rPr lang="en-US" sz="1200" dirty="0">
                          <a:effectLst/>
                        </a:rPr>
                        <a:t>Stream Processing 2</a:t>
                      </a:r>
                    </a:p>
                  </a:txBody>
                  <a:tcPr anchor="ctr"/>
                </a:tc>
                <a:tc>
                  <a: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1200" dirty="0">
                          <a:effectLst/>
                        </a:rPr>
                        <a:t>Tutorial: Stream Processing</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extLst>
                  <a:ext uri="{0D108BD9-81ED-4DB2-BD59-A6C34878D82A}">
                    <a16:rowId xmlns:a16="http://schemas.microsoft.com/office/drawing/2014/main" val="2991364989"/>
                  </a:ext>
                </a:extLst>
              </a:tr>
              <a:tr h="293549">
                <a:tc>
                  <a:txBody>
                    <a:bodyPr/>
                    <a:lstStyle/>
                    <a:p>
                      <a:pPr marL="0" algn="l" rtl="0" eaLnBrk="1" latinLnBrk="0" hangingPunct="1">
                        <a:spcBef>
                          <a:spcPts val="0"/>
                        </a:spcBef>
                        <a:spcAft>
                          <a:spcPts val="0"/>
                        </a:spcAft>
                      </a:pPr>
                      <a:r>
                        <a:rPr lang="en-US" sz="1200" kern="1200">
                          <a:effectLst/>
                        </a:rPr>
                        <a:t>11</a:t>
                      </a:r>
                      <a:endParaRPr lang="en-US" sz="1200">
                        <a:effectLst/>
                      </a:endParaRPr>
                    </a:p>
                  </a:txBody>
                  <a:tcPr anchor="ctr"/>
                </a:tc>
                <a:tc>
                  <a:txBody>
                    <a:bodyPr/>
                    <a:lstStyle/>
                    <a:p>
                      <a:pPr marL="0" algn="l" rtl="0" eaLnBrk="1" latinLnBrk="0" hangingPunct="1">
                        <a:spcBef>
                          <a:spcPts val="0"/>
                        </a:spcBef>
                        <a:spcAft>
                          <a:spcPts val="0"/>
                        </a:spcAft>
                      </a:pPr>
                      <a:r>
                        <a:rPr lang="en-US" sz="1200" dirty="0">
                          <a:effectLst/>
                        </a:rPr>
                        <a:t>3 Nov</a:t>
                      </a:r>
                    </a:p>
                  </a:txBody>
                  <a:tcPr anchor="ctr"/>
                </a:tc>
                <a:tc>
                  <a:txBody>
                    <a:bodyPr/>
                    <a:lstStyle/>
                    <a:p>
                      <a:pPr marL="0" algn="l" rtl="0" eaLnBrk="1" latinLnBrk="0" hangingPunct="1">
                        <a:spcBef>
                          <a:spcPts val="0"/>
                        </a:spcBef>
                        <a:spcAft>
                          <a:spcPts val="0"/>
                        </a:spcAft>
                      </a:pPr>
                      <a:r>
                        <a:rPr lang="en-US" sz="1200" dirty="0">
                          <a:effectLst/>
                        </a:rPr>
                        <a:t>Large Graph Processing 1</a:t>
                      </a:r>
                    </a:p>
                  </a:txBody>
                  <a:tcPr anchor="ctr"/>
                </a:tc>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extLst>
                  <a:ext uri="{0D108BD9-81ED-4DB2-BD59-A6C34878D82A}">
                    <a16:rowId xmlns:a16="http://schemas.microsoft.com/office/drawing/2014/main" val="1410937087"/>
                  </a:ext>
                </a:extLst>
              </a:tr>
              <a:tr h="380599">
                <a:tc>
                  <a:txBody>
                    <a:bodyPr/>
                    <a:lstStyle/>
                    <a:p>
                      <a:r>
                        <a:rPr lang="en-US" sz="1200" dirty="0"/>
                        <a:t>12</a:t>
                      </a:r>
                    </a:p>
                  </a:txBody>
                  <a:tcPr anchor="ctr">
                    <a:solidFill>
                      <a:srgbClr val="92D050">
                        <a:alpha val="30000"/>
                      </a:srgbClr>
                    </a:solidFill>
                  </a:tcPr>
                </a:tc>
                <a:tc>
                  <a:txBody>
                    <a:bodyPr/>
                    <a:lstStyle/>
                    <a:p>
                      <a:r>
                        <a:rPr lang="en-US" sz="1200" dirty="0"/>
                        <a:t>10 Nov</a:t>
                      </a:r>
                    </a:p>
                  </a:txBody>
                  <a:tcPr anchor="ctr">
                    <a:solidFill>
                      <a:srgbClr val="92D050">
                        <a:alpha val="30000"/>
                      </a:srgbClr>
                    </a:solidFill>
                  </a:tcPr>
                </a:tc>
                <a:tc>
                  <a:txBody>
                    <a:bodyPr/>
                    <a:lstStyle/>
                    <a:p>
                      <a:r>
                        <a:rPr lang="en-US" sz="1200" dirty="0"/>
                        <a:t>NUS Well-Being Day</a:t>
                      </a:r>
                    </a:p>
                  </a:txBody>
                  <a:tcPr anchor="ctr">
                    <a:solidFill>
                      <a:srgbClr val="92D050">
                        <a:alpha val="30000"/>
                      </a:srgbClr>
                    </a:solidFill>
                  </a:tcPr>
                </a:tc>
                <a:tc>
                  <a:txBody>
                    <a:bodyPr/>
                    <a:lstStyle/>
                    <a:p>
                      <a:endParaRPr lang="en-US" dirty="0"/>
                    </a:p>
                  </a:txBody>
                  <a:tcPr anchor="ctr">
                    <a:solidFill>
                      <a:srgbClr val="92D050">
                        <a:alpha val="3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solidFill>
                      <a:srgbClr val="92D050">
                        <a:alpha val="30000"/>
                      </a:srgbClr>
                    </a:solidFill>
                  </a:tcPr>
                </a:tc>
                <a:extLst>
                  <a:ext uri="{0D108BD9-81ED-4DB2-BD59-A6C34878D82A}">
                    <a16:rowId xmlns:a16="http://schemas.microsoft.com/office/drawing/2014/main" val="2875301048"/>
                  </a:ext>
                </a:extLst>
              </a:tr>
              <a:tr h="293549">
                <a:tc>
                  <a:txBody>
                    <a:bodyPr/>
                    <a:lstStyle/>
                    <a:p>
                      <a:pPr marL="0" algn="l" rtl="0" eaLnBrk="1" latinLnBrk="0" hangingPunct="1">
                        <a:spcBef>
                          <a:spcPts val="0"/>
                        </a:spcBef>
                        <a:spcAft>
                          <a:spcPts val="0"/>
                        </a:spcAft>
                      </a:pPr>
                      <a:r>
                        <a:rPr lang="en-US" sz="1200" kern="1200" dirty="0">
                          <a:effectLst/>
                        </a:rPr>
                        <a:t>13</a:t>
                      </a:r>
                      <a:endParaRPr lang="en-US" sz="1200" dirty="0">
                        <a:effectLst/>
                      </a:endParaRPr>
                    </a:p>
                  </a:txBody>
                  <a:tcPr anchor="ctr"/>
                </a:tc>
                <a:tc>
                  <a:txBody>
                    <a:bodyPr/>
                    <a:lstStyle/>
                    <a:p>
                      <a:pPr marL="0" algn="l" rtl="0" eaLnBrk="1" latinLnBrk="0" hangingPunct="1">
                        <a:spcBef>
                          <a:spcPts val="0"/>
                        </a:spcBef>
                        <a:spcAft>
                          <a:spcPts val="0"/>
                        </a:spcAft>
                      </a:pPr>
                      <a:r>
                        <a:rPr lang="en-US" sz="1200" dirty="0">
                          <a:effectLst/>
                        </a:rPr>
                        <a:t>17 Nov</a:t>
                      </a:r>
                    </a:p>
                  </a:txBody>
                  <a:tcPr anchor="ctr"/>
                </a:tc>
                <a:tc>
                  <a:txBody>
                    <a:bodyPr/>
                    <a:lstStyle/>
                    <a:p>
                      <a:pPr marL="0" algn="l" rtl="0" eaLnBrk="1" latinLnBrk="0" hangingPunct="1">
                        <a:spcBef>
                          <a:spcPts val="0"/>
                        </a:spcBef>
                        <a:spcAft>
                          <a:spcPts val="0"/>
                        </a:spcAft>
                      </a:pPr>
                      <a:r>
                        <a:rPr lang="en-US" sz="1200" dirty="0">
                          <a:effectLst/>
                        </a:rPr>
                        <a:t>Large Graph Processing 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Tutorial: Graph Processing</a:t>
                      </a:r>
                    </a:p>
                  </a:txBody>
                  <a:tcPr anchor="ctr"/>
                </a:tc>
                <a:tc>
                  <a:txBody>
                    <a:bodyPr/>
                    <a:lstStyle/>
                    <a:p>
                      <a:pPr marL="0" marR="0" lvl="0" indent="0" algn="l" defTabSz="914259" rtl="0" eaLnBrk="1" fontAlgn="auto" latinLnBrk="0" hangingPunct="1">
                        <a:lnSpc>
                          <a:spcPct val="100000"/>
                        </a:lnSpc>
                        <a:spcBef>
                          <a:spcPts val="0"/>
                        </a:spcBef>
                        <a:spcAft>
                          <a:spcPts val="0"/>
                        </a:spcAft>
                        <a:buClrTx/>
                        <a:buSzTx/>
                        <a:buFontTx/>
                        <a:buNone/>
                        <a:tabLst/>
                        <a:defRPr/>
                      </a:pPr>
                      <a:r>
                        <a:rPr lang="en-US" sz="1200" dirty="0">
                          <a:effectLst/>
                        </a:rPr>
                        <a:t>Assignment 2 due (19 Nov 11.59pm)</a:t>
                      </a:r>
                    </a:p>
                  </a:txBody>
                  <a:tcPr anchor="ctr"/>
                </a:tc>
                <a:extLst>
                  <a:ext uri="{0D108BD9-81ED-4DB2-BD59-A6C34878D82A}">
                    <a16:rowId xmlns:a16="http://schemas.microsoft.com/office/drawing/2014/main" val="1633063232"/>
                  </a:ext>
                </a:extLst>
              </a:tr>
              <a:tr h="293549">
                <a:tc>
                  <a:txBody>
                    <a:bodyPr/>
                    <a:lstStyle/>
                    <a:p>
                      <a:pPr marL="0" algn="l" rtl="0" eaLnBrk="1" latinLnBrk="0" hangingPunct="1">
                        <a:spcBef>
                          <a:spcPts val="0"/>
                        </a:spcBef>
                        <a:spcAft>
                          <a:spcPts val="0"/>
                        </a:spcAft>
                      </a:pPr>
                      <a:endParaRPr lang="en-US" sz="1200" dirty="0">
                        <a:effectLst/>
                      </a:endParaRPr>
                    </a:p>
                  </a:txBody>
                  <a:tcPr anchor="ctr"/>
                </a:tc>
                <a:tc>
                  <a:txBody>
                    <a:bodyPr/>
                    <a:lstStyle/>
                    <a:p>
                      <a:pPr marL="0" algn="l" rtl="0" eaLnBrk="1" latinLnBrk="0" hangingPunct="1">
                        <a:spcBef>
                          <a:spcPts val="0"/>
                        </a:spcBef>
                        <a:spcAft>
                          <a:spcPts val="0"/>
                        </a:spcAft>
                      </a:pPr>
                      <a:r>
                        <a:rPr lang="en-US" sz="1200" dirty="0">
                          <a:effectLst/>
                        </a:rPr>
                        <a:t>29 Nov</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Final Exam</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txBody>
                  <a:tcPr anchor="ctr"/>
                </a:tc>
                <a:tc>
                  <a:txBody>
                    <a:bodyPr/>
                    <a:lstStyle/>
                    <a:p>
                      <a:pPr marL="0" algn="l" rtl="0" eaLnBrk="1" latinLnBrk="0" hangingPunct="1">
                        <a:spcBef>
                          <a:spcPts val="0"/>
                        </a:spcBef>
                        <a:spcAft>
                          <a:spcPts val="0"/>
                        </a:spcAft>
                      </a:pPr>
                      <a:endParaRPr lang="en-US" sz="1200" dirty="0">
                        <a:effectLst/>
                      </a:endParaRPr>
                    </a:p>
                  </a:txBody>
                  <a:tcPr anchor="ctr"/>
                </a:tc>
                <a:extLst>
                  <a:ext uri="{0D108BD9-81ED-4DB2-BD59-A6C34878D82A}">
                    <a16:rowId xmlns:a16="http://schemas.microsoft.com/office/drawing/2014/main" val="1867227980"/>
                  </a:ext>
                </a:extLst>
              </a:tr>
            </a:tbl>
          </a:graphicData>
        </a:graphic>
      </p:graphicFrame>
    </p:spTree>
    <p:extLst>
      <p:ext uri="{BB962C8B-B14F-4D97-AF65-F5344CB8AC3E}">
        <p14:creationId xmlns:p14="http://schemas.microsoft.com/office/powerpoint/2010/main" val="26914403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Y_2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14"/>
            <a:ext cx="10287000" cy="6856286"/>
          </a:xfrm>
          <a:prstGeom prst="rect">
            <a:avLst/>
          </a:prstGeom>
        </p:spPr>
      </p:pic>
      <p:sp>
        <p:nvSpPr>
          <p:cNvPr id="4"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solidFill>
                  <a:schemeClr val="bg1"/>
                </a:solidFill>
              </a:rPr>
              <a:t>Source: Google</a:t>
            </a:r>
          </a:p>
        </p:txBody>
      </p:sp>
    </p:spTree>
    <p:extLst>
      <p:ext uri="{BB962C8B-B14F-4D97-AF65-F5344CB8AC3E}">
        <p14:creationId xmlns:p14="http://schemas.microsoft.com/office/powerpoint/2010/main" val="273120153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72" y="159"/>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1468603" y="820823"/>
            <a:ext cx="5601986" cy="1077218"/>
          </a:xfrm>
          <a:prstGeom prst="rect">
            <a:avLst/>
          </a:prstGeom>
          <a:noFill/>
          <a:ln w="9525">
            <a:noFill/>
            <a:miter lim="800000"/>
            <a:headEnd/>
            <a:tailEnd/>
          </a:ln>
        </p:spPr>
        <p:txBody>
          <a:bodyPr wrap="square">
            <a:spAutoFit/>
          </a:bodyPr>
          <a:lstStyle/>
          <a:p>
            <a:pPr algn="ctr"/>
            <a:r>
              <a:rPr lang="en-US" sz="3200" dirty="0">
                <a:solidFill>
                  <a:schemeClr val="bg1"/>
                </a:solidFill>
                <a:latin typeface="Gill Sans"/>
                <a:cs typeface="Gill Sans"/>
              </a:rPr>
              <a:t>Key Idea: the datacenter </a:t>
            </a:r>
            <a:r>
              <a:rPr lang="en-US" sz="3200" i="1" dirty="0">
                <a:solidFill>
                  <a:schemeClr val="bg1"/>
                </a:solidFill>
                <a:latin typeface="Gill Sans"/>
                <a:cs typeface="Gill Sans"/>
              </a:rPr>
              <a:t>is</a:t>
            </a:r>
            <a:r>
              <a:rPr lang="en-US" sz="3200" dirty="0">
                <a:solidFill>
                  <a:schemeClr val="bg1"/>
                </a:solidFill>
                <a:latin typeface="Gill Sans"/>
                <a:cs typeface="Gill Sans"/>
              </a:rPr>
              <a:t> the computer</a:t>
            </a:r>
          </a:p>
        </p:txBody>
      </p:sp>
      <p:pic>
        <p:nvPicPr>
          <p:cNvPr id="2" name="Picture 1">
            <a:extLst>
              <a:ext uri="{FF2B5EF4-FFF2-40B4-BE49-F238E27FC236}">
                <a16:creationId xmlns:a16="http://schemas.microsoft.com/office/drawing/2014/main" id="{620D8D84-0726-D14D-8A06-664BA9ACA793}"/>
              </a:ext>
            </a:extLst>
          </p:cNvPr>
          <p:cNvPicPr>
            <a:picLocks noChangeAspect="1"/>
          </p:cNvPicPr>
          <p:nvPr/>
        </p:nvPicPr>
        <p:blipFill>
          <a:blip r:embed="rId4"/>
          <a:stretch>
            <a:fillRect/>
          </a:stretch>
        </p:blipFill>
        <p:spPr>
          <a:xfrm>
            <a:off x="1270049" y="4254220"/>
            <a:ext cx="1909639" cy="2351772"/>
          </a:xfrm>
          <a:prstGeom prst="rect">
            <a:avLst/>
          </a:prstGeom>
        </p:spPr>
      </p:pic>
      <p:sp>
        <p:nvSpPr>
          <p:cNvPr id="7" name="Text Box 4">
            <a:extLst>
              <a:ext uri="{FF2B5EF4-FFF2-40B4-BE49-F238E27FC236}">
                <a16:creationId xmlns:a16="http://schemas.microsoft.com/office/drawing/2014/main" id="{3D06D1B9-68D7-3E41-8E75-52354B8B10C2}"/>
              </a:ext>
            </a:extLst>
          </p:cNvPr>
          <p:cNvSpPr txBox="1">
            <a:spLocks noChangeArrowheads="1"/>
          </p:cNvSpPr>
          <p:nvPr/>
        </p:nvSpPr>
        <p:spPr bwMode="auto">
          <a:xfrm>
            <a:off x="1061305" y="2356338"/>
            <a:ext cx="5862914" cy="1569660"/>
          </a:xfrm>
          <a:prstGeom prst="rect">
            <a:avLst/>
          </a:prstGeom>
          <a:solidFill>
            <a:schemeClr val="bg1">
              <a:alpha val="57000"/>
            </a:schemeClr>
          </a:solidFill>
          <a:ln w="9525">
            <a:noFill/>
            <a:miter lim="800000"/>
            <a:headEnd/>
            <a:tailEnd/>
          </a:ln>
        </p:spPr>
        <p:txBody>
          <a:bodyPr wrap="square">
            <a:spAutoFit/>
          </a:bodyPr>
          <a:lstStyle/>
          <a:p>
            <a:pPr algn="ctr"/>
            <a:r>
              <a:rPr lang="en-US" sz="2400" b="0" dirty="0">
                <a:solidFill>
                  <a:srgbClr val="FFFFFF"/>
                </a:solidFill>
                <a:latin typeface="Gill Sans"/>
                <a:cs typeface="Gill Sans"/>
              </a:rPr>
              <a:t>(Meaning: we can think of the machines in a data center as a big “processing unit” being used to solve a problem, rather than just as independent machines)</a:t>
            </a:r>
          </a:p>
        </p:txBody>
      </p:sp>
    </p:spTree>
    <p:extLst>
      <p:ext uri="{BB962C8B-B14F-4D97-AF65-F5344CB8AC3E}">
        <p14:creationId xmlns:p14="http://schemas.microsoft.com/office/powerpoint/2010/main" val="33824745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Hierarchy</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pic>
        <p:nvPicPr>
          <p:cNvPr id="3" name="Picture 2" descr="server-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8154436" cy="5023367"/>
          </a:xfrm>
          <a:prstGeom prst="rect">
            <a:avLst/>
          </a:prstGeom>
        </p:spPr>
      </p:pic>
    </p:spTree>
    <p:extLst>
      <p:ext uri="{BB962C8B-B14F-4D97-AF65-F5344CB8AC3E}">
        <p14:creationId xmlns:p14="http://schemas.microsoft.com/office/powerpoint/2010/main" val="39231841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C7C2B1-D04D-544D-AD40-8C7061C6C720}"/>
              </a:ext>
            </a:extLst>
          </p:cNvPr>
          <p:cNvSpPr>
            <a:spLocks noGrp="1"/>
          </p:cNvSpPr>
          <p:nvPr>
            <p:ph idx="1"/>
          </p:nvPr>
        </p:nvSpPr>
        <p:spPr>
          <a:xfrm>
            <a:off x="381000" y="1066800"/>
            <a:ext cx="5460002" cy="5289548"/>
          </a:xfrm>
        </p:spPr>
        <p:txBody>
          <a:bodyPr>
            <a:normAutofit fontScale="85000" lnSpcReduction="10000"/>
          </a:bodyPr>
          <a:lstStyle/>
          <a:p>
            <a:r>
              <a:rPr lang="en-US" b="1" dirty="0"/>
              <a:t>Bandwidth</a:t>
            </a:r>
            <a:r>
              <a:rPr lang="en-US" dirty="0"/>
              <a:t>: maximum amount of data that can be transmitted per unit time (e.g. in GB/s) </a:t>
            </a:r>
          </a:p>
          <a:p>
            <a:r>
              <a:rPr lang="en-US" b="1" dirty="0"/>
              <a:t>Latency</a:t>
            </a:r>
            <a:r>
              <a:rPr lang="en-US" dirty="0"/>
              <a:t>: time taken for 1 packet to go from source to destination (</a:t>
            </a:r>
            <a:r>
              <a:rPr lang="en-US" i="1" dirty="0"/>
              <a:t>one-way</a:t>
            </a:r>
            <a:r>
              <a:rPr lang="en-US" dirty="0"/>
              <a:t>) or from source to destination back to source (</a:t>
            </a:r>
            <a:r>
              <a:rPr lang="en-US" i="1" dirty="0"/>
              <a:t>round trip), </a:t>
            </a:r>
            <a:r>
              <a:rPr lang="en-US" dirty="0"/>
              <a:t>e.g. in </a:t>
            </a:r>
            <a:r>
              <a:rPr lang="en-US" dirty="0" err="1"/>
              <a:t>ms</a:t>
            </a:r>
            <a:endParaRPr lang="en-US" dirty="0"/>
          </a:p>
          <a:p>
            <a:r>
              <a:rPr lang="en-US" dirty="0"/>
              <a:t>When transmitting a </a:t>
            </a:r>
            <a:r>
              <a:rPr lang="en-US" i="1" dirty="0"/>
              <a:t>large</a:t>
            </a:r>
            <a:r>
              <a:rPr lang="en-US" dirty="0"/>
              <a:t> amount of data, bandwidth tells us roughly how long the transmission will take.</a:t>
            </a:r>
          </a:p>
          <a:p>
            <a:r>
              <a:rPr lang="en-US" dirty="0"/>
              <a:t>When transmitting a very </a:t>
            </a:r>
            <a:r>
              <a:rPr lang="en-US" i="1" dirty="0"/>
              <a:t>small</a:t>
            </a:r>
            <a:r>
              <a:rPr lang="en-US" dirty="0"/>
              <a:t> amount of data, latency tells us how much delay there will be. </a:t>
            </a:r>
          </a:p>
          <a:p>
            <a:r>
              <a:rPr lang="en-US" b="1" dirty="0"/>
              <a:t>Throughput </a:t>
            </a:r>
            <a:r>
              <a:rPr lang="en-US" dirty="0"/>
              <a:t>is similar to bandwidth, but instead of referring to capacity, it refers to the rate at which some data was </a:t>
            </a:r>
            <a:r>
              <a:rPr lang="en-US" i="1" dirty="0"/>
              <a:t>actually transmitted</a:t>
            </a:r>
            <a:r>
              <a:rPr lang="en-US" dirty="0"/>
              <a:t> across the network during some period of time.</a:t>
            </a:r>
          </a:p>
          <a:p>
            <a:pPr marL="0" indent="0">
              <a:buNone/>
            </a:pPr>
            <a:endParaRPr lang="en-US" dirty="0"/>
          </a:p>
        </p:txBody>
      </p:sp>
      <p:sp>
        <p:nvSpPr>
          <p:cNvPr id="3" name="Title 2">
            <a:extLst>
              <a:ext uri="{FF2B5EF4-FFF2-40B4-BE49-F238E27FC236}">
                <a16:creationId xmlns:a16="http://schemas.microsoft.com/office/drawing/2014/main" id="{3B6D3153-80E5-C648-BAF5-205F18674475}"/>
              </a:ext>
            </a:extLst>
          </p:cNvPr>
          <p:cNvSpPr>
            <a:spLocks noGrp="1"/>
          </p:cNvSpPr>
          <p:nvPr>
            <p:ph type="title"/>
          </p:nvPr>
        </p:nvSpPr>
        <p:spPr/>
        <p:txBody>
          <a:bodyPr/>
          <a:lstStyle/>
          <a:p>
            <a:r>
              <a:rPr lang="en-US" dirty="0"/>
              <a:t>Bandwidth vs Latency</a:t>
            </a:r>
          </a:p>
        </p:txBody>
      </p:sp>
      <p:sp>
        <p:nvSpPr>
          <p:cNvPr id="4" name="Slide Number Placeholder 3">
            <a:extLst>
              <a:ext uri="{FF2B5EF4-FFF2-40B4-BE49-F238E27FC236}">
                <a16:creationId xmlns:a16="http://schemas.microsoft.com/office/drawing/2014/main" id="{6378972E-6916-AF42-835C-6AB94900F328}"/>
              </a:ext>
            </a:extLst>
          </p:cNvPr>
          <p:cNvSpPr>
            <a:spLocks noGrp="1"/>
          </p:cNvSpPr>
          <p:nvPr>
            <p:ph type="sldNum" sz="quarter" idx="10"/>
          </p:nvPr>
        </p:nvSpPr>
        <p:spPr/>
        <p:txBody>
          <a:bodyPr/>
          <a:lstStyle/>
          <a:p>
            <a:fld id="{95C605C4-1F5B-4B2B-8458-3FC432AF1FAC}" type="slidenum">
              <a:rPr lang="en-US" smtClean="0"/>
              <a:t>23</a:t>
            </a:fld>
            <a:endParaRPr lang="en-US"/>
          </a:p>
        </p:txBody>
      </p:sp>
      <p:sp>
        <p:nvSpPr>
          <p:cNvPr id="6" name="TextBox 5">
            <a:extLst>
              <a:ext uri="{FF2B5EF4-FFF2-40B4-BE49-F238E27FC236}">
                <a16:creationId xmlns:a16="http://schemas.microsoft.com/office/drawing/2014/main" id="{AD081576-57B0-654C-8C76-3E8EA57703D2}"/>
              </a:ext>
            </a:extLst>
          </p:cNvPr>
          <p:cNvSpPr txBox="1"/>
          <p:nvPr/>
        </p:nvSpPr>
        <p:spPr>
          <a:xfrm>
            <a:off x="4495800" y="6400412"/>
            <a:ext cx="4563533" cy="276999"/>
          </a:xfrm>
          <a:prstGeom prst="rect">
            <a:avLst/>
          </a:prstGeom>
          <a:noFill/>
        </p:spPr>
        <p:txBody>
          <a:bodyPr wrap="square" rtlCol="0">
            <a:spAutoFit/>
          </a:bodyPr>
          <a:lstStyle/>
          <a:p>
            <a:r>
              <a:rPr lang="en-US" sz="1200" b="0" dirty="0">
                <a:solidFill>
                  <a:schemeClr val="bg1"/>
                </a:solidFill>
              </a:rPr>
              <a:t>Credit: Katie </a:t>
            </a:r>
            <a:r>
              <a:rPr lang="en-US" sz="1200" b="0" dirty="0" err="1">
                <a:solidFill>
                  <a:schemeClr val="bg1"/>
                </a:solidFill>
              </a:rPr>
              <a:t>Hempenius</a:t>
            </a:r>
            <a:r>
              <a:rPr lang="en-US" sz="1200" b="0" dirty="0">
                <a:solidFill>
                  <a:schemeClr val="bg1"/>
                </a:solidFill>
              </a:rPr>
              <a:t> (via Jake Archibald)</a:t>
            </a:r>
          </a:p>
        </p:txBody>
      </p:sp>
      <p:pic>
        <p:nvPicPr>
          <p:cNvPr id="9" name="Picture 8">
            <a:extLst>
              <a:ext uri="{FF2B5EF4-FFF2-40B4-BE49-F238E27FC236}">
                <a16:creationId xmlns:a16="http://schemas.microsoft.com/office/drawing/2014/main" id="{FCF309D9-F8ED-C74A-9520-D5C3CB688A0B}"/>
              </a:ext>
            </a:extLst>
          </p:cNvPr>
          <p:cNvPicPr>
            <a:picLocks noChangeAspect="1"/>
          </p:cNvPicPr>
          <p:nvPr/>
        </p:nvPicPr>
        <p:blipFill>
          <a:blip r:embed="rId2"/>
          <a:stretch>
            <a:fillRect/>
          </a:stretch>
        </p:blipFill>
        <p:spPr>
          <a:xfrm>
            <a:off x="5796767" y="228600"/>
            <a:ext cx="3218330" cy="2590800"/>
          </a:xfrm>
          <a:prstGeom prst="rect">
            <a:avLst/>
          </a:prstGeom>
        </p:spPr>
      </p:pic>
      <p:pic>
        <p:nvPicPr>
          <p:cNvPr id="5" name="Picture 4">
            <a:extLst>
              <a:ext uri="{FF2B5EF4-FFF2-40B4-BE49-F238E27FC236}">
                <a16:creationId xmlns:a16="http://schemas.microsoft.com/office/drawing/2014/main" id="{40CED632-2A8F-EE47-8CED-9905ECA57C8E}"/>
              </a:ext>
            </a:extLst>
          </p:cNvPr>
          <p:cNvPicPr>
            <a:picLocks noChangeAspect="1"/>
          </p:cNvPicPr>
          <p:nvPr/>
        </p:nvPicPr>
        <p:blipFill>
          <a:blip r:embed="rId3"/>
          <a:stretch>
            <a:fillRect/>
          </a:stretch>
        </p:blipFill>
        <p:spPr>
          <a:xfrm>
            <a:off x="6191581" y="2962811"/>
            <a:ext cx="2489200" cy="2329891"/>
          </a:xfrm>
          <a:prstGeom prst="rect">
            <a:avLst/>
          </a:prstGeom>
        </p:spPr>
      </p:pic>
      <p:sp>
        <p:nvSpPr>
          <p:cNvPr id="7" name="TextBox 6">
            <a:extLst>
              <a:ext uri="{FF2B5EF4-FFF2-40B4-BE49-F238E27FC236}">
                <a16:creationId xmlns:a16="http://schemas.microsoft.com/office/drawing/2014/main" id="{51D81BB0-742A-C94C-ABD1-B03298C960A8}"/>
              </a:ext>
            </a:extLst>
          </p:cNvPr>
          <p:cNvSpPr txBox="1"/>
          <p:nvPr/>
        </p:nvSpPr>
        <p:spPr>
          <a:xfrm>
            <a:off x="6191581" y="5292702"/>
            <a:ext cx="2442027" cy="1077218"/>
          </a:xfrm>
          <a:prstGeom prst="rect">
            <a:avLst/>
          </a:prstGeom>
          <a:noFill/>
        </p:spPr>
        <p:txBody>
          <a:bodyPr wrap="square" rtlCol="0">
            <a:spAutoFit/>
          </a:bodyPr>
          <a:lstStyle/>
          <a:p>
            <a:r>
              <a:rPr lang="en-US" b="0" dirty="0">
                <a:solidFill>
                  <a:schemeClr val="bg1"/>
                </a:solidFill>
              </a:rPr>
              <a:t>Adding many lanes to a highway: increases bandwidth, but does not decrease latency</a:t>
            </a:r>
          </a:p>
        </p:txBody>
      </p:sp>
    </p:spTree>
    <p:extLst>
      <p:ext uri="{BB962C8B-B14F-4D97-AF65-F5344CB8AC3E}">
        <p14:creationId xmlns:p14="http://schemas.microsoft.com/office/powerpoint/2010/main" val="29816042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c-hierarchy1.png"/>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2" name="Title 1"/>
          <p:cNvSpPr>
            <a:spLocks noGrp="1"/>
          </p:cNvSpPr>
          <p:nvPr>
            <p:ph type="title"/>
          </p:nvPr>
        </p:nvSpPr>
        <p:spPr>
          <a:xfrm>
            <a:off x="152400" y="114300"/>
            <a:ext cx="8686800" cy="676414"/>
          </a:xfrm>
        </p:spPr>
        <p:txBody>
          <a:bodyPr/>
          <a:lstStyle/>
          <a:p>
            <a:r>
              <a:rPr lang="en-US" dirty="0"/>
              <a:t>Capacity of Storage Hierarchy</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3" name="Oval 2">
            <a:extLst>
              <a:ext uri="{FF2B5EF4-FFF2-40B4-BE49-F238E27FC236}">
                <a16:creationId xmlns:a16="http://schemas.microsoft.com/office/drawing/2014/main" id="{835B2FC1-AEBE-B449-A11B-805A094218E0}"/>
              </a:ext>
            </a:extLst>
          </p:cNvPr>
          <p:cNvSpPr/>
          <p:nvPr/>
        </p:nvSpPr>
        <p:spPr bwMode="auto">
          <a:xfrm>
            <a:off x="3200400" y="2667000"/>
            <a:ext cx="457200" cy="4572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142EBDF5-41E1-F143-BF23-DE5F64F2F01A}"/>
              </a:ext>
            </a:extLst>
          </p:cNvPr>
          <p:cNvSpPr/>
          <p:nvPr/>
        </p:nvSpPr>
        <p:spPr bwMode="auto">
          <a:xfrm>
            <a:off x="2057400" y="3810000"/>
            <a:ext cx="457200" cy="4572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3886200" y="5562600"/>
            <a:ext cx="5181600" cy="129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1. </a:t>
            </a:r>
            <a:r>
              <a:rPr lang="en-US" sz="2000" kern="0" dirty="0">
                <a:solidFill>
                  <a:schemeClr val="bg2"/>
                </a:solidFill>
                <a:latin typeface="Gill Sans"/>
                <a:cs typeface="Gill Sans"/>
              </a:rPr>
              <a:t>Disk has much higher capacity than DRAM</a:t>
            </a:r>
          </a:p>
        </p:txBody>
      </p:sp>
      <p:sp>
        <p:nvSpPr>
          <p:cNvPr id="5" name="TextBox 4">
            <a:extLst>
              <a:ext uri="{FF2B5EF4-FFF2-40B4-BE49-F238E27FC236}">
                <a16:creationId xmlns:a16="http://schemas.microsoft.com/office/drawing/2014/main" id="{67CC7677-4B1A-9642-B186-6F9FBA94E676}"/>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6" name="TextBox 15">
            <a:extLst>
              <a:ext uri="{FF2B5EF4-FFF2-40B4-BE49-F238E27FC236}">
                <a16:creationId xmlns:a16="http://schemas.microsoft.com/office/drawing/2014/main" id="{84FE8126-A0F4-A24D-BE88-7B7BFF74EE57}"/>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17" name="TextBox 16">
            <a:extLst>
              <a:ext uri="{FF2B5EF4-FFF2-40B4-BE49-F238E27FC236}">
                <a16:creationId xmlns:a16="http://schemas.microsoft.com/office/drawing/2014/main" id="{A04A5EE0-12EA-2E4E-A769-70BF600B99AA}"/>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343421890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c-hierarchy1.png">
            <a:extLst>
              <a:ext uri="{FF2B5EF4-FFF2-40B4-BE49-F238E27FC236}">
                <a16:creationId xmlns:a16="http://schemas.microsoft.com/office/drawing/2014/main" id="{1B75D27E-2F8A-C043-94D4-702A6C1AE21C}"/>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2" name="Title 1"/>
          <p:cNvSpPr>
            <a:spLocks noGrp="1"/>
          </p:cNvSpPr>
          <p:nvPr>
            <p:ph type="title"/>
          </p:nvPr>
        </p:nvSpPr>
        <p:spPr>
          <a:xfrm>
            <a:off x="152400" y="114300"/>
            <a:ext cx="8686800" cy="676414"/>
          </a:xfrm>
        </p:spPr>
        <p:txBody>
          <a:bodyPr/>
          <a:lstStyle/>
          <a:p>
            <a:r>
              <a:rPr lang="en-US" dirty="0"/>
              <a:t>Capacity of Storage Hierarchy</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3" name="Oval 2">
            <a:extLst>
              <a:ext uri="{FF2B5EF4-FFF2-40B4-BE49-F238E27FC236}">
                <a16:creationId xmlns:a16="http://schemas.microsoft.com/office/drawing/2014/main" id="{835B2FC1-AEBE-B449-A11B-805A094218E0}"/>
              </a:ext>
            </a:extLst>
          </p:cNvPr>
          <p:cNvSpPr/>
          <p:nvPr/>
        </p:nvSpPr>
        <p:spPr bwMode="auto">
          <a:xfrm>
            <a:off x="3200400" y="2667000"/>
            <a:ext cx="457200" cy="4572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142EBDF5-41E1-F143-BF23-DE5F64F2F01A}"/>
              </a:ext>
            </a:extLst>
          </p:cNvPr>
          <p:cNvSpPr/>
          <p:nvPr/>
        </p:nvSpPr>
        <p:spPr bwMode="auto">
          <a:xfrm>
            <a:off x="5257800" y="1981200"/>
            <a:ext cx="457200" cy="4572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719B3D9-F0CE-7546-AFA3-F8FD2E0B0BEA}"/>
              </a:ext>
            </a:extLst>
          </p:cNvPr>
          <p:cNvSpPr/>
          <p:nvPr/>
        </p:nvSpPr>
        <p:spPr bwMode="auto">
          <a:xfrm>
            <a:off x="7391400" y="1219200"/>
            <a:ext cx="457200" cy="4572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3886200" y="5638800"/>
            <a:ext cx="5181600" cy="12192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2. </a:t>
            </a:r>
            <a:r>
              <a:rPr lang="en-US" sz="2000" kern="0" dirty="0">
                <a:solidFill>
                  <a:schemeClr val="bg2"/>
                </a:solidFill>
                <a:latin typeface="Gill Sans"/>
                <a:cs typeface="Gill Sans"/>
              </a:rPr>
              <a:t>Storage hierarchy</a:t>
            </a:r>
            <a:r>
              <a:rPr lang="en-US" sz="2000" b="0" kern="0" dirty="0">
                <a:solidFill>
                  <a:schemeClr val="bg2"/>
                </a:solidFill>
                <a:latin typeface="Gill Sans"/>
                <a:cs typeface="Gill Sans"/>
              </a:rPr>
              <a:t>: </a:t>
            </a:r>
            <a:r>
              <a:rPr lang="en-US" sz="2000" b="0" i="1" kern="0" dirty="0">
                <a:solidFill>
                  <a:schemeClr val="bg2"/>
                </a:solidFill>
                <a:latin typeface="Gill Sans"/>
                <a:cs typeface="Gill Sans"/>
              </a:rPr>
              <a:t>capacity</a:t>
            </a:r>
            <a:r>
              <a:rPr lang="en-US" sz="2000" b="0" kern="0" dirty="0">
                <a:solidFill>
                  <a:schemeClr val="bg2"/>
                </a:solidFill>
                <a:latin typeface="Gill Sans"/>
                <a:cs typeface="Gill Sans"/>
              </a:rPr>
              <a:t> increases as we go from Local Server, to Rack, to Datacenter. </a:t>
            </a:r>
            <a:endParaRPr lang="en-US" sz="2000" kern="0" dirty="0">
              <a:solidFill>
                <a:schemeClr val="bg2"/>
              </a:solidFill>
              <a:latin typeface="Gill Sans"/>
              <a:cs typeface="Gill Sans"/>
            </a:endParaRPr>
          </a:p>
        </p:txBody>
      </p:sp>
      <p:sp>
        <p:nvSpPr>
          <p:cNvPr id="10" name="Rounded Rectangle 9">
            <a:extLst>
              <a:ext uri="{FF2B5EF4-FFF2-40B4-BE49-F238E27FC236}">
                <a16:creationId xmlns:a16="http://schemas.microsoft.com/office/drawing/2014/main" id="{7317A8D7-BE2D-1B49-B224-DF15074BA941}"/>
              </a:ext>
            </a:extLst>
          </p:cNvPr>
          <p:cNvSpPr/>
          <p:nvPr/>
        </p:nvSpPr>
        <p:spPr bwMode="auto">
          <a:xfrm>
            <a:off x="2229091" y="838200"/>
            <a:ext cx="4343400" cy="7620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Rounded Rectangle 10">
            <a:extLst>
              <a:ext uri="{FF2B5EF4-FFF2-40B4-BE49-F238E27FC236}">
                <a16:creationId xmlns:a16="http://schemas.microsoft.com/office/drawing/2014/main" id="{F7656A6C-58C0-424D-ADA4-649AC554B0E8}"/>
              </a:ext>
            </a:extLst>
          </p:cNvPr>
          <p:cNvSpPr/>
          <p:nvPr/>
        </p:nvSpPr>
        <p:spPr bwMode="auto">
          <a:xfrm>
            <a:off x="2457691" y="990601"/>
            <a:ext cx="990600" cy="444228"/>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2" name="Rounded Rectangle 11">
            <a:extLst>
              <a:ext uri="{FF2B5EF4-FFF2-40B4-BE49-F238E27FC236}">
                <a16:creationId xmlns:a16="http://schemas.microsoft.com/office/drawing/2014/main" id="{87C1104E-D718-EB49-B634-7EB9CCF298F9}"/>
              </a:ext>
            </a:extLst>
          </p:cNvPr>
          <p:cNvSpPr/>
          <p:nvPr/>
        </p:nvSpPr>
        <p:spPr bwMode="auto">
          <a:xfrm>
            <a:off x="2305291" y="919200"/>
            <a:ext cx="2362200" cy="6012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50E5ED27-E2EE-C046-8A11-72F3D79D047B}"/>
              </a:ext>
            </a:extLst>
          </p:cNvPr>
          <p:cNvSpPr txBox="1"/>
          <p:nvPr/>
        </p:nvSpPr>
        <p:spPr>
          <a:xfrm>
            <a:off x="2479876" y="1032843"/>
            <a:ext cx="720069" cy="338554"/>
          </a:xfrm>
          <a:prstGeom prst="rect">
            <a:avLst/>
          </a:prstGeom>
          <a:noFill/>
        </p:spPr>
        <p:txBody>
          <a:bodyPr wrap="none" rtlCol="0">
            <a:spAutoFit/>
          </a:bodyPr>
          <a:lstStyle/>
          <a:p>
            <a:r>
              <a:rPr lang="en-US" dirty="0">
                <a:solidFill>
                  <a:schemeClr val="bg1"/>
                </a:solidFill>
              </a:rPr>
              <a:t>Local</a:t>
            </a:r>
          </a:p>
        </p:txBody>
      </p:sp>
      <p:sp>
        <p:nvSpPr>
          <p:cNvPr id="14" name="TextBox 13">
            <a:extLst>
              <a:ext uri="{FF2B5EF4-FFF2-40B4-BE49-F238E27FC236}">
                <a16:creationId xmlns:a16="http://schemas.microsoft.com/office/drawing/2014/main" id="{F02CE4C8-423C-114D-871D-371D0F32A8BF}"/>
              </a:ext>
            </a:extLst>
          </p:cNvPr>
          <p:cNvSpPr txBox="1"/>
          <p:nvPr/>
        </p:nvSpPr>
        <p:spPr>
          <a:xfrm>
            <a:off x="3697856" y="1032843"/>
            <a:ext cx="673582" cy="338554"/>
          </a:xfrm>
          <a:prstGeom prst="rect">
            <a:avLst/>
          </a:prstGeom>
          <a:noFill/>
        </p:spPr>
        <p:txBody>
          <a:bodyPr wrap="none" rtlCol="0">
            <a:spAutoFit/>
          </a:bodyPr>
          <a:lstStyle/>
          <a:p>
            <a:r>
              <a:rPr lang="en-US" dirty="0">
                <a:solidFill>
                  <a:schemeClr val="bg1"/>
                </a:solidFill>
              </a:rPr>
              <a:t>Rack</a:t>
            </a:r>
          </a:p>
        </p:txBody>
      </p:sp>
      <p:sp>
        <p:nvSpPr>
          <p:cNvPr id="15" name="TextBox 14">
            <a:extLst>
              <a:ext uri="{FF2B5EF4-FFF2-40B4-BE49-F238E27FC236}">
                <a16:creationId xmlns:a16="http://schemas.microsoft.com/office/drawing/2014/main" id="{7D3E6D82-EE4A-6544-B056-5186BA7D3270}"/>
              </a:ext>
            </a:extLst>
          </p:cNvPr>
          <p:cNvSpPr txBox="1"/>
          <p:nvPr/>
        </p:nvSpPr>
        <p:spPr>
          <a:xfrm>
            <a:off x="5064358" y="1026180"/>
            <a:ext cx="1335622" cy="338554"/>
          </a:xfrm>
          <a:prstGeom prst="rect">
            <a:avLst/>
          </a:prstGeom>
          <a:noFill/>
        </p:spPr>
        <p:txBody>
          <a:bodyPr wrap="none" rtlCol="0">
            <a:spAutoFit/>
          </a:bodyPr>
          <a:lstStyle/>
          <a:p>
            <a:r>
              <a:rPr lang="en-US" dirty="0">
                <a:solidFill>
                  <a:schemeClr val="bg1"/>
                </a:solidFill>
              </a:rPr>
              <a:t>Data Center</a:t>
            </a:r>
          </a:p>
        </p:txBody>
      </p:sp>
      <p:sp>
        <p:nvSpPr>
          <p:cNvPr id="16" name="TextBox 15">
            <a:extLst>
              <a:ext uri="{FF2B5EF4-FFF2-40B4-BE49-F238E27FC236}">
                <a16:creationId xmlns:a16="http://schemas.microsoft.com/office/drawing/2014/main" id="{59DF4FD9-4951-CE43-BEA6-82B524D9F894}"/>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7" name="TextBox 16">
            <a:extLst>
              <a:ext uri="{FF2B5EF4-FFF2-40B4-BE49-F238E27FC236}">
                <a16:creationId xmlns:a16="http://schemas.microsoft.com/office/drawing/2014/main" id="{4FD990F1-3F53-5841-A548-3BB95679C7C0}"/>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18" name="TextBox 17">
            <a:extLst>
              <a:ext uri="{FF2B5EF4-FFF2-40B4-BE49-F238E27FC236}">
                <a16:creationId xmlns:a16="http://schemas.microsoft.com/office/drawing/2014/main" id="{697B06DB-B8BB-5F4A-93C7-FE98BE13E5DE}"/>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4845710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c-hierarchy1.png">
            <a:extLst>
              <a:ext uri="{FF2B5EF4-FFF2-40B4-BE49-F238E27FC236}">
                <a16:creationId xmlns:a16="http://schemas.microsoft.com/office/drawing/2014/main" id="{3ADBF9C4-B3A8-394B-BED9-2980FB4ADB6E}"/>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2" name="Title 1"/>
          <p:cNvSpPr>
            <a:spLocks noGrp="1"/>
          </p:cNvSpPr>
          <p:nvPr>
            <p:ph type="title"/>
          </p:nvPr>
        </p:nvSpPr>
        <p:spPr/>
        <p:txBody>
          <a:bodyPr/>
          <a:lstStyle/>
          <a:p>
            <a:r>
              <a:rPr lang="en-US" dirty="0"/>
              <a:t>Speed of Moving Data Around Data Center</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3" name="Oval 2">
            <a:extLst>
              <a:ext uri="{FF2B5EF4-FFF2-40B4-BE49-F238E27FC236}">
                <a16:creationId xmlns:a16="http://schemas.microsoft.com/office/drawing/2014/main" id="{835B2FC1-AEBE-B449-A11B-805A094218E0}"/>
              </a:ext>
            </a:extLst>
          </p:cNvPr>
          <p:cNvSpPr/>
          <p:nvPr/>
        </p:nvSpPr>
        <p:spPr bwMode="auto">
          <a:xfrm>
            <a:off x="2057400" y="4648200"/>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0070C0"/>
              </a:solidFill>
              <a:effectLst/>
              <a:latin typeface="Arial" charset="0"/>
            </a:endParaRPr>
          </a:p>
        </p:txBody>
      </p:sp>
      <p:sp>
        <p:nvSpPr>
          <p:cNvPr id="6" name="Oval 5">
            <a:extLst>
              <a:ext uri="{FF2B5EF4-FFF2-40B4-BE49-F238E27FC236}">
                <a16:creationId xmlns:a16="http://schemas.microsoft.com/office/drawing/2014/main" id="{142EBDF5-41E1-F143-BF23-DE5F64F2F01A}"/>
              </a:ext>
            </a:extLst>
          </p:cNvPr>
          <p:cNvSpPr/>
          <p:nvPr/>
        </p:nvSpPr>
        <p:spPr bwMode="auto">
          <a:xfrm>
            <a:off x="3124200" y="2623713"/>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0070C0"/>
              </a:solidFill>
              <a:effectLst/>
              <a:latin typeface="Arial" charset="0"/>
            </a:endParaRP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4038600" y="5468938"/>
            <a:ext cx="5105400" cy="1236662"/>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3. </a:t>
            </a:r>
            <a:r>
              <a:rPr lang="en-US" sz="2000" kern="0" dirty="0">
                <a:solidFill>
                  <a:schemeClr val="bg2"/>
                </a:solidFill>
                <a:latin typeface="Gill Sans"/>
                <a:cs typeface="Gill Sans"/>
              </a:rPr>
              <a:t>Disk reads are much more expensive than DRAM</a:t>
            </a:r>
            <a:r>
              <a:rPr lang="en-US" sz="2000" b="0" kern="0" dirty="0">
                <a:solidFill>
                  <a:schemeClr val="bg2"/>
                </a:solidFill>
                <a:latin typeface="Gill Sans"/>
                <a:cs typeface="Gill Sans"/>
              </a:rPr>
              <a:t>, </a:t>
            </a:r>
            <a:r>
              <a:rPr lang="en-US" sz="2000" b="0" kern="0" dirty="0">
                <a:solidFill>
                  <a:schemeClr val="bg1"/>
                </a:solidFill>
                <a:latin typeface="Gill Sans"/>
                <a:cs typeface="Gill Sans"/>
              </a:rPr>
              <a:t>both in terms of with </a:t>
            </a:r>
            <a:r>
              <a:rPr lang="en-US" sz="2000" kern="0" dirty="0">
                <a:solidFill>
                  <a:srgbClr val="0070C0"/>
                </a:solidFill>
                <a:latin typeface="Gill Sans"/>
                <a:cs typeface="Gill Sans"/>
              </a:rPr>
              <a:t>higher latency</a:t>
            </a:r>
            <a:r>
              <a:rPr lang="en-US" sz="2000" kern="0" dirty="0">
                <a:solidFill>
                  <a:schemeClr val="bg1"/>
                </a:solidFill>
                <a:latin typeface="Gill Sans"/>
                <a:cs typeface="Gill Sans"/>
              </a:rPr>
              <a:t> </a:t>
            </a:r>
            <a:r>
              <a:rPr lang="en-US" sz="2000" b="0" kern="0" dirty="0">
                <a:solidFill>
                  <a:schemeClr val="bg1"/>
                </a:solidFill>
                <a:latin typeface="Gill Sans"/>
                <a:cs typeface="Gill Sans"/>
              </a:rPr>
              <a:t>and </a:t>
            </a:r>
            <a:r>
              <a:rPr lang="en-US" sz="2000" kern="0" dirty="0">
                <a:solidFill>
                  <a:srgbClr val="FF9933"/>
                </a:solidFill>
                <a:latin typeface="Gill Sans"/>
                <a:cs typeface="Gill Sans"/>
              </a:rPr>
              <a:t>lower bandwidth</a:t>
            </a:r>
            <a:r>
              <a:rPr lang="en-US" sz="2000" b="0" kern="0" dirty="0">
                <a:solidFill>
                  <a:schemeClr val="bg1"/>
                </a:solidFill>
                <a:latin typeface="Gill Sans"/>
                <a:cs typeface="Gill Sans"/>
              </a:rPr>
              <a:t>. </a:t>
            </a:r>
            <a:endParaRPr lang="en-US" sz="2000" kern="0" dirty="0">
              <a:solidFill>
                <a:schemeClr val="bg1"/>
              </a:solidFill>
              <a:latin typeface="Gill Sans"/>
              <a:cs typeface="Gill Sans"/>
            </a:endParaRPr>
          </a:p>
        </p:txBody>
      </p:sp>
      <p:sp>
        <p:nvSpPr>
          <p:cNvPr id="10" name="Oval 9">
            <a:extLst>
              <a:ext uri="{FF2B5EF4-FFF2-40B4-BE49-F238E27FC236}">
                <a16:creationId xmlns:a16="http://schemas.microsoft.com/office/drawing/2014/main" id="{BA0BE460-27F0-924E-A186-95774AADC128}"/>
              </a:ext>
            </a:extLst>
          </p:cNvPr>
          <p:cNvSpPr/>
          <p:nvPr/>
        </p:nvSpPr>
        <p:spPr bwMode="auto">
          <a:xfrm>
            <a:off x="2057400" y="2395113"/>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CD00DBE-2A80-4F48-8D92-B60888B020E6}"/>
              </a:ext>
            </a:extLst>
          </p:cNvPr>
          <p:cNvSpPr/>
          <p:nvPr/>
        </p:nvSpPr>
        <p:spPr bwMode="auto">
          <a:xfrm>
            <a:off x="3124200" y="3191669"/>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02BD9FDD-12FB-EA48-BE04-3AEAF0AA8FA7}"/>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3" name="TextBox 12">
            <a:extLst>
              <a:ext uri="{FF2B5EF4-FFF2-40B4-BE49-F238E27FC236}">
                <a16:creationId xmlns:a16="http://schemas.microsoft.com/office/drawing/2014/main" id="{D637BD7E-D601-4E4E-99E0-44650D022C3F}"/>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14" name="TextBox 13">
            <a:extLst>
              <a:ext uri="{FF2B5EF4-FFF2-40B4-BE49-F238E27FC236}">
                <a16:creationId xmlns:a16="http://schemas.microsoft.com/office/drawing/2014/main" id="{936040BD-238B-0F4B-A691-C1B4C6AA6FF0}"/>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20947900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c-hierarchy1.png">
            <a:extLst>
              <a:ext uri="{FF2B5EF4-FFF2-40B4-BE49-F238E27FC236}">
                <a16:creationId xmlns:a16="http://schemas.microsoft.com/office/drawing/2014/main" id="{485803CF-C43C-4E45-8E68-0117C105205B}"/>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2" name="Title 1"/>
          <p:cNvSpPr>
            <a:spLocks noGrp="1"/>
          </p:cNvSpPr>
          <p:nvPr>
            <p:ph type="title"/>
          </p:nvPr>
        </p:nvSpPr>
        <p:spPr/>
        <p:txBody>
          <a:bodyPr/>
          <a:lstStyle/>
          <a:p>
            <a:r>
              <a:rPr lang="en-US" dirty="0"/>
              <a:t>Speed of Moving Data Around Data Center</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3" name="Oval 2">
            <a:extLst>
              <a:ext uri="{FF2B5EF4-FFF2-40B4-BE49-F238E27FC236}">
                <a16:creationId xmlns:a16="http://schemas.microsoft.com/office/drawing/2014/main" id="{835B2FC1-AEBE-B449-A11B-805A094218E0}"/>
              </a:ext>
            </a:extLst>
          </p:cNvPr>
          <p:cNvSpPr/>
          <p:nvPr/>
        </p:nvSpPr>
        <p:spPr bwMode="auto">
          <a:xfrm>
            <a:off x="2057400" y="4648200"/>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142EBDF5-41E1-F143-BF23-DE5F64F2F01A}"/>
              </a:ext>
            </a:extLst>
          </p:cNvPr>
          <p:cNvSpPr/>
          <p:nvPr/>
        </p:nvSpPr>
        <p:spPr bwMode="auto">
          <a:xfrm>
            <a:off x="4267200" y="3193598"/>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4191000" y="5468938"/>
            <a:ext cx="4800600" cy="1236662"/>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4. </a:t>
            </a:r>
            <a:r>
              <a:rPr lang="en-US" sz="2000" kern="0" dirty="0">
                <a:solidFill>
                  <a:schemeClr val="bg2"/>
                </a:solidFill>
                <a:latin typeface="Gill Sans"/>
                <a:cs typeface="Gill Sans"/>
              </a:rPr>
              <a:t>Costs increase over the storage hierarchy</a:t>
            </a:r>
            <a:r>
              <a:rPr lang="en-US" sz="2000" b="0" kern="0" dirty="0">
                <a:solidFill>
                  <a:schemeClr val="bg2"/>
                </a:solidFill>
                <a:latin typeface="Gill Sans"/>
                <a:cs typeface="Gill Sans"/>
              </a:rPr>
              <a:t>: </a:t>
            </a:r>
            <a:r>
              <a:rPr lang="en-US" sz="2000" kern="0" dirty="0">
                <a:solidFill>
                  <a:srgbClr val="0070C0"/>
                </a:solidFill>
                <a:latin typeface="Gill Sans"/>
                <a:cs typeface="Gill Sans"/>
              </a:rPr>
              <a:t>latency increases </a:t>
            </a:r>
            <a:r>
              <a:rPr lang="en-US" sz="2000" b="0" kern="0" dirty="0">
                <a:solidFill>
                  <a:schemeClr val="bg2"/>
                </a:solidFill>
                <a:latin typeface="Gill Sans"/>
                <a:cs typeface="Gill Sans"/>
              </a:rPr>
              <a:t>as we go from Local to Rack to Datacenter.</a:t>
            </a:r>
            <a:endParaRPr lang="en-US" sz="2000" kern="0" dirty="0">
              <a:solidFill>
                <a:schemeClr val="bg1"/>
              </a:solidFill>
              <a:latin typeface="Gill Sans"/>
              <a:cs typeface="Gill Sans"/>
            </a:endParaRPr>
          </a:p>
        </p:txBody>
      </p:sp>
      <p:sp>
        <p:nvSpPr>
          <p:cNvPr id="11" name="Oval 10">
            <a:extLst>
              <a:ext uri="{FF2B5EF4-FFF2-40B4-BE49-F238E27FC236}">
                <a16:creationId xmlns:a16="http://schemas.microsoft.com/office/drawing/2014/main" id="{6CD00DBE-2A80-4F48-8D92-B60888B020E6}"/>
              </a:ext>
            </a:extLst>
          </p:cNvPr>
          <p:cNvSpPr/>
          <p:nvPr/>
        </p:nvSpPr>
        <p:spPr bwMode="auto">
          <a:xfrm>
            <a:off x="6324600" y="3060007"/>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2" name="Rounded Rectangle 11">
            <a:extLst>
              <a:ext uri="{FF2B5EF4-FFF2-40B4-BE49-F238E27FC236}">
                <a16:creationId xmlns:a16="http://schemas.microsoft.com/office/drawing/2014/main" id="{78AAF1D6-3168-2E46-970A-6593FD4D4269}"/>
              </a:ext>
            </a:extLst>
          </p:cNvPr>
          <p:cNvSpPr/>
          <p:nvPr/>
        </p:nvSpPr>
        <p:spPr bwMode="auto">
          <a:xfrm>
            <a:off x="2229091" y="838200"/>
            <a:ext cx="4343400" cy="7620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3" name="Rounded Rectangle 12">
            <a:extLst>
              <a:ext uri="{FF2B5EF4-FFF2-40B4-BE49-F238E27FC236}">
                <a16:creationId xmlns:a16="http://schemas.microsoft.com/office/drawing/2014/main" id="{7F78C2BC-F0B5-A04E-B832-7BFB997E2462}"/>
              </a:ext>
            </a:extLst>
          </p:cNvPr>
          <p:cNvSpPr/>
          <p:nvPr/>
        </p:nvSpPr>
        <p:spPr bwMode="auto">
          <a:xfrm>
            <a:off x="2457691" y="990601"/>
            <a:ext cx="990600" cy="444228"/>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4" name="Rounded Rectangle 13">
            <a:extLst>
              <a:ext uri="{FF2B5EF4-FFF2-40B4-BE49-F238E27FC236}">
                <a16:creationId xmlns:a16="http://schemas.microsoft.com/office/drawing/2014/main" id="{8880380B-E215-5F42-AEFB-D9B8F8109058}"/>
              </a:ext>
            </a:extLst>
          </p:cNvPr>
          <p:cNvSpPr/>
          <p:nvPr/>
        </p:nvSpPr>
        <p:spPr bwMode="auto">
          <a:xfrm>
            <a:off x="2305291" y="919200"/>
            <a:ext cx="2362200" cy="6012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FA414903-DDF9-6B45-B6E4-C403FBD718E4}"/>
              </a:ext>
            </a:extLst>
          </p:cNvPr>
          <p:cNvSpPr txBox="1"/>
          <p:nvPr/>
        </p:nvSpPr>
        <p:spPr>
          <a:xfrm>
            <a:off x="2479876" y="1032843"/>
            <a:ext cx="720069" cy="338554"/>
          </a:xfrm>
          <a:prstGeom prst="rect">
            <a:avLst/>
          </a:prstGeom>
          <a:noFill/>
        </p:spPr>
        <p:txBody>
          <a:bodyPr wrap="none" rtlCol="0">
            <a:spAutoFit/>
          </a:bodyPr>
          <a:lstStyle/>
          <a:p>
            <a:r>
              <a:rPr lang="en-US" dirty="0">
                <a:solidFill>
                  <a:schemeClr val="bg1"/>
                </a:solidFill>
              </a:rPr>
              <a:t>Local</a:t>
            </a:r>
          </a:p>
        </p:txBody>
      </p:sp>
      <p:sp>
        <p:nvSpPr>
          <p:cNvPr id="16" name="TextBox 15">
            <a:extLst>
              <a:ext uri="{FF2B5EF4-FFF2-40B4-BE49-F238E27FC236}">
                <a16:creationId xmlns:a16="http://schemas.microsoft.com/office/drawing/2014/main" id="{0151FFDB-72EC-AD4F-8C45-A89782968499}"/>
              </a:ext>
            </a:extLst>
          </p:cNvPr>
          <p:cNvSpPr txBox="1"/>
          <p:nvPr/>
        </p:nvSpPr>
        <p:spPr>
          <a:xfrm>
            <a:off x="3697856" y="1032843"/>
            <a:ext cx="673582" cy="338554"/>
          </a:xfrm>
          <a:prstGeom prst="rect">
            <a:avLst/>
          </a:prstGeom>
          <a:noFill/>
        </p:spPr>
        <p:txBody>
          <a:bodyPr wrap="none" rtlCol="0">
            <a:spAutoFit/>
          </a:bodyPr>
          <a:lstStyle/>
          <a:p>
            <a:r>
              <a:rPr lang="en-US" dirty="0">
                <a:solidFill>
                  <a:schemeClr val="bg1"/>
                </a:solidFill>
              </a:rPr>
              <a:t>Rack</a:t>
            </a:r>
          </a:p>
        </p:txBody>
      </p:sp>
      <p:sp>
        <p:nvSpPr>
          <p:cNvPr id="17" name="TextBox 16">
            <a:extLst>
              <a:ext uri="{FF2B5EF4-FFF2-40B4-BE49-F238E27FC236}">
                <a16:creationId xmlns:a16="http://schemas.microsoft.com/office/drawing/2014/main" id="{A851CBAB-92FF-C14B-B410-AA4C84CB4102}"/>
              </a:ext>
            </a:extLst>
          </p:cNvPr>
          <p:cNvSpPr txBox="1"/>
          <p:nvPr/>
        </p:nvSpPr>
        <p:spPr>
          <a:xfrm>
            <a:off x="5064358" y="1026180"/>
            <a:ext cx="1335622" cy="338554"/>
          </a:xfrm>
          <a:prstGeom prst="rect">
            <a:avLst/>
          </a:prstGeom>
          <a:noFill/>
        </p:spPr>
        <p:txBody>
          <a:bodyPr wrap="none" rtlCol="0">
            <a:spAutoFit/>
          </a:bodyPr>
          <a:lstStyle/>
          <a:p>
            <a:r>
              <a:rPr lang="en-US" dirty="0">
                <a:solidFill>
                  <a:schemeClr val="bg1"/>
                </a:solidFill>
              </a:rPr>
              <a:t>Data Center</a:t>
            </a:r>
          </a:p>
        </p:txBody>
      </p:sp>
      <p:sp>
        <p:nvSpPr>
          <p:cNvPr id="18" name="TextBox 17">
            <a:extLst>
              <a:ext uri="{FF2B5EF4-FFF2-40B4-BE49-F238E27FC236}">
                <a16:creationId xmlns:a16="http://schemas.microsoft.com/office/drawing/2014/main" id="{026979A8-DC0C-7942-BC1A-F36227802008}"/>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9" name="TextBox 18">
            <a:extLst>
              <a:ext uri="{FF2B5EF4-FFF2-40B4-BE49-F238E27FC236}">
                <a16:creationId xmlns:a16="http://schemas.microsoft.com/office/drawing/2014/main" id="{8FC53164-6938-CE48-94A0-DC271CB2C61B}"/>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20" name="TextBox 19">
            <a:extLst>
              <a:ext uri="{FF2B5EF4-FFF2-40B4-BE49-F238E27FC236}">
                <a16:creationId xmlns:a16="http://schemas.microsoft.com/office/drawing/2014/main" id="{9E55CB3B-27D9-F545-98E6-5B02A114007E}"/>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395083888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c-hierarchy1.png">
            <a:extLst>
              <a:ext uri="{FF2B5EF4-FFF2-40B4-BE49-F238E27FC236}">
                <a16:creationId xmlns:a16="http://schemas.microsoft.com/office/drawing/2014/main" id="{F8CEB7CE-5746-0F45-9DB8-593BF6B6A99F}"/>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2" name="Title 1"/>
          <p:cNvSpPr>
            <a:spLocks noGrp="1"/>
          </p:cNvSpPr>
          <p:nvPr>
            <p:ph type="title"/>
          </p:nvPr>
        </p:nvSpPr>
        <p:spPr/>
        <p:txBody>
          <a:bodyPr/>
          <a:lstStyle/>
          <a:p>
            <a:r>
              <a:rPr lang="en-US" dirty="0"/>
              <a:t>Speed of Moving Data Around Data Center</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6" name="Oval 5">
            <a:extLst>
              <a:ext uri="{FF2B5EF4-FFF2-40B4-BE49-F238E27FC236}">
                <a16:creationId xmlns:a16="http://schemas.microsoft.com/office/drawing/2014/main" id="{142EBDF5-41E1-F143-BF23-DE5F64F2F01A}"/>
              </a:ext>
            </a:extLst>
          </p:cNvPr>
          <p:cNvSpPr/>
          <p:nvPr/>
        </p:nvSpPr>
        <p:spPr bwMode="auto">
          <a:xfrm>
            <a:off x="4172191" y="3329118"/>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4191000" y="5468938"/>
            <a:ext cx="4800600" cy="1236662"/>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5. </a:t>
            </a:r>
            <a:r>
              <a:rPr lang="en-US" sz="2000" kern="0" dirty="0">
                <a:solidFill>
                  <a:schemeClr val="bg2"/>
                </a:solidFill>
                <a:latin typeface="Gill Sans"/>
                <a:cs typeface="Gill Sans"/>
              </a:rPr>
              <a:t>Costs increase over the storage hierarchy</a:t>
            </a:r>
            <a:r>
              <a:rPr lang="en-US" sz="2000" b="0" kern="0" dirty="0">
                <a:solidFill>
                  <a:schemeClr val="bg2"/>
                </a:solidFill>
                <a:latin typeface="Gill Sans"/>
                <a:cs typeface="Gill Sans"/>
              </a:rPr>
              <a:t>: </a:t>
            </a:r>
            <a:r>
              <a:rPr lang="en-US" sz="2000" kern="0" dirty="0">
                <a:solidFill>
                  <a:srgbClr val="FF9933"/>
                </a:solidFill>
                <a:latin typeface="Gill Sans"/>
                <a:cs typeface="Gill Sans"/>
              </a:rPr>
              <a:t>bandwidth decreases </a:t>
            </a:r>
            <a:r>
              <a:rPr lang="en-US" sz="2000" b="0" kern="0" dirty="0">
                <a:solidFill>
                  <a:schemeClr val="bg2"/>
                </a:solidFill>
                <a:latin typeface="Gill Sans"/>
                <a:cs typeface="Gill Sans"/>
              </a:rPr>
              <a:t>as we go from Local to Rack to Datacenter.</a:t>
            </a:r>
            <a:endParaRPr lang="en-US" sz="2000" kern="0" dirty="0">
              <a:solidFill>
                <a:schemeClr val="bg1"/>
              </a:solidFill>
              <a:latin typeface="Gill Sans"/>
              <a:cs typeface="Gill Sans"/>
            </a:endParaRPr>
          </a:p>
        </p:txBody>
      </p:sp>
      <p:sp>
        <p:nvSpPr>
          <p:cNvPr id="10" name="Oval 9">
            <a:extLst>
              <a:ext uri="{FF2B5EF4-FFF2-40B4-BE49-F238E27FC236}">
                <a16:creationId xmlns:a16="http://schemas.microsoft.com/office/drawing/2014/main" id="{BA0BE460-27F0-924E-A186-95774AADC128}"/>
              </a:ext>
            </a:extLst>
          </p:cNvPr>
          <p:cNvSpPr/>
          <p:nvPr/>
        </p:nvSpPr>
        <p:spPr bwMode="auto">
          <a:xfrm>
            <a:off x="2057400" y="2395113"/>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CD00DBE-2A80-4F48-8D92-B60888B020E6}"/>
              </a:ext>
            </a:extLst>
          </p:cNvPr>
          <p:cNvSpPr/>
          <p:nvPr/>
        </p:nvSpPr>
        <p:spPr bwMode="auto">
          <a:xfrm>
            <a:off x="6343891" y="3676841"/>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2" name="Rounded Rectangle 11">
            <a:extLst>
              <a:ext uri="{FF2B5EF4-FFF2-40B4-BE49-F238E27FC236}">
                <a16:creationId xmlns:a16="http://schemas.microsoft.com/office/drawing/2014/main" id="{78AAF1D6-3168-2E46-970A-6593FD4D4269}"/>
              </a:ext>
            </a:extLst>
          </p:cNvPr>
          <p:cNvSpPr/>
          <p:nvPr/>
        </p:nvSpPr>
        <p:spPr bwMode="auto">
          <a:xfrm>
            <a:off x="2229091" y="838200"/>
            <a:ext cx="4343400" cy="7620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3" name="Rounded Rectangle 12">
            <a:extLst>
              <a:ext uri="{FF2B5EF4-FFF2-40B4-BE49-F238E27FC236}">
                <a16:creationId xmlns:a16="http://schemas.microsoft.com/office/drawing/2014/main" id="{7F78C2BC-F0B5-A04E-B832-7BFB997E2462}"/>
              </a:ext>
            </a:extLst>
          </p:cNvPr>
          <p:cNvSpPr/>
          <p:nvPr/>
        </p:nvSpPr>
        <p:spPr bwMode="auto">
          <a:xfrm>
            <a:off x="2457691" y="990601"/>
            <a:ext cx="990600" cy="444228"/>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4" name="Rounded Rectangle 13">
            <a:extLst>
              <a:ext uri="{FF2B5EF4-FFF2-40B4-BE49-F238E27FC236}">
                <a16:creationId xmlns:a16="http://schemas.microsoft.com/office/drawing/2014/main" id="{8880380B-E215-5F42-AEFB-D9B8F8109058}"/>
              </a:ext>
            </a:extLst>
          </p:cNvPr>
          <p:cNvSpPr/>
          <p:nvPr/>
        </p:nvSpPr>
        <p:spPr bwMode="auto">
          <a:xfrm>
            <a:off x="2305291" y="919200"/>
            <a:ext cx="2362200" cy="6012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FA414903-DDF9-6B45-B6E4-C403FBD718E4}"/>
              </a:ext>
            </a:extLst>
          </p:cNvPr>
          <p:cNvSpPr txBox="1"/>
          <p:nvPr/>
        </p:nvSpPr>
        <p:spPr>
          <a:xfrm>
            <a:off x="2479876" y="1032843"/>
            <a:ext cx="720069" cy="338554"/>
          </a:xfrm>
          <a:prstGeom prst="rect">
            <a:avLst/>
          </a:prstGeom>
          <a:noFill/>
        </p:spPr>
        <p:txBody>
          <a:bodyPr wrap="none" rtlCol="0">
            <a:spAutoFit/>
          </a:bodyPr>
          <a:lstStyle/>
          <a:p>
            <a:r>
              <a:rPr lang="en-US" dirty="0">
                <a:solidFill>
                  <a:schemeClr val="bg1"/>
                </a:solidFill>
              </a:rPr>
              <a:t>Local</a:t>
            </a:r>
          </a:p>
        </p:txBody>
      </p:sp>
      <p:sp>
        <p:nvSpPr>
          <p:cNvPr id="16" name="TextBox 15">
            <a:extLst>
              <a:ext uri="{FF2B5EF4-FFF2-40B4-BE49-F238E27FC236}">
                <a16:creationId xmlns:a16="http://schemas.microsoft.com/office/drawing/2014/main" id="{0151FFDB-72EC-AD4F-8C45-A89782968499}"/>
              </a:ext>
            </a:extLst>
          </p:cNvPr>
          <p:cNvSpPr txBox="1"/>
          <p:nvPr/>
        </p:nvSpPr>
        <p:spPr>
          <a:xfrm>
            <a:off x="3697856" y="1032843"/>
            <a:ext cx="673582" cy="338554"/>
          </a:xfrm>
          <a:prstGeom prst="rect">
            <a:avLst/>
          </a:prstGeom>
          <a:noFill/>
        </p:spPr>
        <p:txBody>
          <a:bodyPr wrap="none" rtlCol="0">
            <a:spAutoFit/>
          </a:bodyPr>
          <a:lstStyle/>
          <a:p>
            <a:r>
              <a:rPr lang="en-US" dirty="0">
                <a:solidFill>
                  <a:schemeClr val="bg1"/>
                </a:solidFill>
              </a:rPr>
              <a:t>Rack</a:t>
            </a:r>
          </a:p>
        </p:txBody>
      </p:sp>
      <p:sp>
        <p:nvSpPr>
          <p:cNvPr id="17" name="TextBox 16">
            <a:extLst>
              <a:ext uri="{FF2B5EF4-FFF2-40B4-BE49-F238E27FC236}">
                <a16:creationId xmlns:a16="http://schemas.microsoft.com/office/drawing/2014/main" id="{A851CBAB-92FF-C14B-B410-AA4C84CB4102}"/>
              </a:ext>
            </a:extLst>
          </p:cNvPr>
          <p:cNvSpPr txBox="1"/>
          <p:nvPr/>
        </p:nvSpPr>
        <p:spPr>
          <a:xfrm>
            <a:off x="5064358" y="1026180"/>
            <a:ext cx="1335622" cy="338554"/>
          </a:xfrm>
          <a:prstGeom prst="rect">
            <a:avLst/>
          </a:prstGeom>
          <a:noFill/>
        </p:spPr>
        <p:txBody>
          <a:bodyPr wrap="none" rtlCol="0">
            <a:spAutoFit/>
          </a:bodyPr>
          <a:lstStyle/>
          <a:p>
            <a:r>
              <a:rPr lang="en-US" dirty="0">
                <a:solidFill>
                  <a:schemeClr val="bg1"/>
                </a:solidFill>
              </a:rPr>
              <a:t>Data Center</a:t>
            </a:r>
          </a:p>
        </p:txBody>
      </p:sp>
      <p:sp>
        <p:nvSpPr>
          <p:cNvPr id="18" name="TextBox 17">
            <a:extLst>
              <a:ext uri="{FF2B5EF4-FFF2-40B4-BE49-F238E27FC236}">
                <a16:creationId xmlns:a16="http://schemas.microsoft.com/office/drawing/2014/main" id="{B240281B-4F42-564E-861F-B87D5646C7B4}"/>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9" name="TextBox 18">
            <a:extLst>
              <a:ext uri="{FF2B5EF4-FFF2-40B4-BE49-F238E27FC236}">
                <a16:creationId xmlns:a16="http://schemas.microsoft.com/office/drawing/2014/main" id="{6F453AD3-B281-D042-B149-DD0DB4266DA2}"/>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20" name="TextBox 19">
            <a:extLst>
              <a:ext uri="{FF2B5EF4-FFF2-40B4-BE49-F238E27FC236}">
                <a16:creationId xmlns:a16="http://schemas.microsoft.com/office/drawing/2014/main" id="{56B6F48E-5C38-1E46-A803-6E5915366A3D}"/>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7002179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Speed Tradeoff</a:t>
            </a:r>
          </a:p>
        </p:txBody>
      </p:sp>
      <p:sp>
        <p:nvSpPr>
          <p:cNvPr id="7" name="TextBox 4"/>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pic>
        <p:nvPicPr>
          <p:cNvPr id="3" name="Picture 2" descr="dc-hierarchy2.png"/>
          <p:cNvPicPr>
            <a:picLocks noChangeAspect="1"/>
          </p:cNvPicPr>
          <p:nvPr/>
        </p:nvPicPr>
        <p:blipFill rotWithShape="1">
          <a:blip r:embed="rId3">
            <a:extLst>
              <a:ext uri="{28A0092B-C50C-407E-A947-70E740481C1C}">
                <a14:useLocalDpi xmlns:a14="http://schemas.microsoft.com/office/drawing/2010/main" val="0"/>
              </a:ext>
            </a:extLst>
          </a:blip>
          <a:srcRect b="17816"/>
          <a:stretch/>
        </p:blipFill>
        <p:spPr>
          <a:xfrm>
            <a:off x="381000" y="1066801"/>
            <a:ext cx="8458200" cy="4212622"/>
          </a:xfrm>
          <a:prstGeom prst="rect">
            <a:avLst/>
          </a:prstGeom>
        </p:spPr>
      </p:pic>
      <p:sp>
        <p:nvSpPr>
          <p:cNvPr id="4" name="TextBox 3">
            <a:extLst>
              <a:ext uri="{FF2B5EF4-FFF2-40B4-BE49-F238E27FC236}">
                <a16:creationId xmlns:a16="http://schemas.microsoft.com/office/drawing/2014/main" id="{342041A6-DA72-0847-9FFA-4E6A78C42DB5}"/>
              </a:ext>
            </a:extLst>
          </p:cNvPr>
          <p:cNvSpPr txBox="1"/>
          <p:nvPr/>
        </p:nvSpPr>
        <p:spPr>
          <a:xfrm>
            <a:off x="2061741" y="5253324"/>
            <a:ext cx="2514600" cy="584775"/>
          </a:xfrm>
          <a:prstGeom prst="rect">
            <a:avLst/>
          </a:prstGeom>
          <a:noFill/>
        </p:spPr>
        <p:txBody>
          <a:bodyPr wrap="square" rtlCol="0">
            <a:spAutoFit/>
          </a:bodyPr>
          <a:lstStyle/>
          <a:p>
            <a:r>
              <a:rPr lang="en-US" dirty="0">
                <a:solidFill>
                  <a:schemeClr val="bg1"/>
                </a:solidFill>
              </a:rPr>
              <a:t>DRAM</a:t>
            </a:r>
            <a:r>
              <a:rPr lang="en-US" b="0" dirty="0">
                <a:solidFill>
                  <a:schemeClr val="bg1"/>
                </a:solidFill>
              </a:rPr>
              <a:t>: fast but most expensive</a:t>
            </a:r>
            <a:endParaRPr lang="en-US" dirty="0">
              <a:solidFill>
                <a:schemeClr val="bg1"/>
              </a:solidFill>
            </a:endParaRPr>
          </a:p>
        </p:txBody>
      </p:sp>
      <p:sp>
        <p:nvSpPr>
          <p:cNvPr id="6" name="TextBox 5">
            <a:extLst>
              <a:ext uri="{FF2B5EF4-FFF2-40B4-BE49-F238E27FC236}">
                <a16:creationId xmlns:a16="http://schemas.microsoft.com/office/drawing/2014/main" id="{2CAE5F44-C92F-4541-AD79-5289B4825D28}"/>
              </a:ext>
            </a:extLst>
          </p:cNvPr>
          <p:cNvSpPr txBox="1"/>
          <p:nvPr/>
        </p:nvSpPr>
        <p:spPr>
          <a:xfrm>
            <a:off x="6691386" y="5279422"/>
            <a:ext cx="2209800" cy="584775"/>
          </a:xfrm>
          <a:prstGeom prst="rect">
            <a:avLst/>
          </a:prstGeom>
          <a:noFill/>
        </p:spPr>
        <p:txBody>
          <a:bodyPr wrap="square" rtlCol="0">
            <a:spAutoFit/>
          </a:bodyPr>
          <a:lstStyle/>
          <a:p>
            <a:r>
              <a:rPr lang="en-US" dirty="0">
                <a:solidFill>
                  <a:schemeClr val="bg1"/>
                </a:solidFill>
              </a:rPr>
              <a:t>DISK</a:t>
            </a:r>
            <a:r>
              <a:rPr lang="en-US" b="0" dirty="0">
                <a:solidFill>
                  <a:schemeClr val="bg1"/>
                </a:solidFill>
              </a:rPr>
              <a:t>: slow but cheapest</a:t>
            </a:r>
            <a:endParaRPr lang="en-US" dirty="0">
              <a:solidFill>
                <a:schemeClr val="bg1"/>
              </a:solidFill>
            </a:endParaRPr>
          </a:p>
        </p:txBody>
      </p:sp>
      <p:sp>
        <p:nvSpPr>
          <p:cNvPr id="8" name="TextBox 7">
            <a:extLst>
              <a:ext uri="{FF2B5EF4-FFF2-40B4-BE49-F238E27FC236}">
                <a16:creationId xmlns:a16="http://schemas.microsoft.com/office/drawing/2014/main" id="{6F943049-B574-3A46-AA85-785064ECD02A}"/>
              </a:ext>
            </a:extLst>
          </p:cNvPr>
          <p:cNvSpPr txBox="1"/>
          <p:nvPr/>
        </p:nvSpPr>
        <p:spPr>
          <a:xfrm>
            <a:off x="7236766" y="3608353"/>
            <a:ext cx="1792478" cy="338554"/>
          </a:xfrm>
          <a:prstGeom prst="rect">
            <a:avLst/>
          </a:prstGeom>
          <a:noFill/>
        </p:spPr>
        <p:txBody>
          <a:bodyPr wrap="none" rtlCol="0">
            <a:spAutoFit/>
          </a:bodyPr>
          <a:lstStyle/>
          <a:p>
            <a:r>
              <a:rPr lang="en-US" dirty="0">
                <a:solidFill>
                  <a:srgbClr val="00B050"/>
                </a:solidFill>
              </a:rPr>
              <a:t>Speed (Ops/sec)</a:t>
            </a:r>
          </a:p>
        </p:txBody>
      </p:sp>
      <p:sp>
        <p:nvSpPr>
          <p:cNvPr id="9" name="TextBox 8">
            <a:extLst>
              <a:ext uri="{FF2B5EF4-FFF2-40B4-BE49-F238E27FC236}">
                <a16:creationId xmlns:a16="http://schemas.microsoft.com/office/drawing/2014/main" id="{46D76148-205D-9D46-BDB0-2294E4F7660B}"/>
              </a:ext>
            </a:extLst>
          </p:cNvPr>
          <p:cNvSpPr txBox="1"/>
          <p:nvPr/>
        </p:nvSpPr>
        <p:spPr>
          <a:xfrm>
            <a:off x="7102827" y="2241253"/>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10" name="TextBox 9">
            <a:extLst>
              <a:ext uri="{FF2B5EF4-FFF2-40B4-BE49-F238E27FC236}">
                <a16:creationId xmlns:a16="http://schemas.microsoft.com/office/drawing/2014/main" id="{9A22F58F-C455-3C43-BCD9-340AA29E8F55}"/>
              </a:ext>
            </a:extLst>
          </p:cNvPr>
          <p:cNvSpPr txBox="1"/>
          <p:nvPr/>
        </p:nvSpPr>
        <p:spPr>
          <a:xfrm>
            <a:off x="7362209" y="4635040"/>
            <a:ext cx="1361270" cy="338554"/>
          </a:xfrm>
          <a:prstGeom prst="rect">
            <a:avLst/>
          </a:prstGeom>
          <a:noFill/>
        </p:spPr>
        <p:txBody>
          <a:bodyPr wrap="none" rtlCol="0">
            <a:spAutoFit/>
          </a:bodyPr>
          <a:lstStyle/>
          <a:p>
            <a:r>
              <a:rPr lang="en-US" dirty="0">
                <a:solidFill>
                  <a:srgbClr val="FF9933"/>
                </a:solidFill>
              </a:rPr>
              <a:t>Price ($/GB)</a:t>
            </a:r>
          </a:p>
        </p:txBody>
      </p:sp>
    </p:spTree>
    <p:extLst>
      <p:ext uri="{BB962C8B-B14F-4D97-AF65-F5344CB8AC3E}">
        <p14:creationId xmlns:p14="http://schemas.microsoft.com/office/powerpoint/2010/main" val="248433701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SG" altLang="en-US" dirty="0"/>
              <a:t>2 assignments on Hadoop and Spark (25% each)</a:t>
            </a:r>
          </a:p>
          <a:p>
            <a:r>
              <a:rPr lang="en-SG" altLang="en-US" dirty="0"/>
              <a:t>Final exam (50%) – held in-person. </a:t>
            </a:r>
          </a:p>
          <a:p>
            <a:r>
              <a:rPr lang="en-SG" altLang="en-US" dirty="0"/>
              <a:t>(Note: no weightage for in-lecture-quizzes)</a:t>
            </a:r>
          </a:p>
          <a:p>
            <a:pPr marL="0" indent="0">
              <a:buNone/>
            </a:pPr>
            <a:endParaRPr lang="en-US" dirty="0"/>
          </a:p>
        </p:txBody>
      </p:sp>
      <p:sp>
        <p:nvSpPr>
          <p:cNvPr id="2" name="Title 1"/>
          <p:cNvSpPr>
            <a:spLocks noGrp="1"/>
          </p:cNvSpPr>
          <p:nvPr>
            <p:ph type="title"/>
          </p:nvPr>
        </p:nvSpPr>
        <p:spPr/>
        <p:txBody>
          <a:bodyPr/>
          <a:lstStyle/>
          <a:p>
            <a:r>
              <a:rPr lang="en-US" dirty="0"/>
              <a:t>Assessment</a:t>
            </a:r>
          </a:p>
        </p:txBody>
      </p:sp>
      <p:sp>
        <p:nvSpPr>
          <p:cNvPr id="4" name="Slide Number Placeholder 3"/>
          <p:cNvSpPr>
            <a:spLocks noGrp="1"/>
          </p:cNvSpPr>
          <p:nvPr>
            <p:ph type="sldNum" sz="quarter" idx="10"/>
          </p:nvPr>
        </p:nvSpPr>
        <p:spPr/>
        <p:txBody>
          <a:bodyPr/>
          <a:lstStyle/>
          <a:p>
            <a:fld id="{95C605C4-1F5B-4B2B-8458-3FC432AF1FAC}" type="slidenum">
              <a:rPr lang="en-US" smtClean="0"/>
              <a:t>3</a:t>
            </a:fld>
            <a:endParaRPr lang="en-US"/>
          </a:p>
        </p:txBody>
      </p:sp>
    </p:spTree>
    <p:extLst>
      <p:ext uri="{BB962C8B-B14F-4D97-AF65-F5344CB8AC3E}">
        <p14:creationId xmlns:p14="http://schemas.microsoft.com/office/powerpoint/2010/main" val="245941985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Ideas” of Massive Data Processing in Data Centers</a:t>
            </a:r>
          </a:p>
        </p:txBody>
      </p:sp>
      <p:sp>
        <p:nvSpPr>
          <p:cNvPr id="3" name="Content Placeholder 2"/>
          <p:cNvSpPr>
            <a:spLocks noGrp="1"/>
          </p:cNvSpPr>
          <p:nvPr>
            <p:ph idx="1"/>
          </p:nvPr>
        </p:nvSpPr>
        <p:spPr/>
        <p:txBody>
          <a:bodyPr/>
          <a:lstStyle/>
          <a:p>
            <a:r>
              <a:rPr lang="en-US" dirty="0"/>
              <a:t>Scale “out”, not “up”</a:t>
            </a:r>
          </a:p>
          <a:p>
            <a:pPr lvl="1"/>
            <a:r>
              <a:rPr lang="en-US" dirty="0"/>
              <a:t>scale ‘out’ = combining many cheaper machines; scale ‘up’: increasing the power of each individual machine</a:t>
            </a:r>
          </a:p>
          <a:p>
            <a:pPr lvl="1"/>
            <a:r>
              <a:rPr lang="en-US" dirty="0"/>
              <a:t>Also called ’horizontal’ vs ‘vertical’ scaling</a:t>
            </a:r>
          </a:p>
          <a:p>
            <a:r>
              <a:rPr lang="en-US" dirty="0"/>
              <a:t>Move processing to the data</a:t>
            </a:r>
          </a:p>
          <a:p>
            <a:pPr lvl="1"/>
            <a:r>
              <a:rPr lang="en-US" dirty="0"/>
              <a:t>Clusters have limited bandwidth: we should move the task to the machine where the data is stored</a:t>
            </a:r>
          </a:p>
          <a:p>
            <a:r>
              <a:rPr lang="en-US" dirty="0"/>
              <a:t>Process data sequentially, avoid random access</a:t>
            </a:r>
          </a:p>
          <a:p>
            <a:pPr lvl="1"/>
            <a:r>
              <a:rPr lang="en-US" dirty="0"/>
              <a:t>Seeks are expensive, disk throughput is reasonable</a:t>
            </a:r>
          </a:p>
          <a:p>
            <a:r>
              <a:rPr lang="en-US" dirty="0"/>
              <a:t>Seamless scalability</a:t>
            </a:r>
          </a:p>
          <a:p>
            <a:pPr lvl="1"/>
            <a:r>
              <a:rPr lang="en-US" dirty="0"/>
              <a:t>E.g. if processing a certain dataset takes 100 machine hours, ideal scalability is to use a cluster of 10 machines to do it in about 10 hours.</a:t>
            </a:r>
          </a:p>
        </p:txBody>
      </p:sp>
    </p:spTree>
    <p:extLst>
      <p:ext uri="{BB962C8B-B14F-4D97-AF65-F5344CB8AC3E}">
        <p14:creationId xmlns:p14="http://schemas.microsoft.com/office/powerpoint/2010/main" val="2911255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26603"/>
            <a:ext cx="7696200" cy="1124712"/>
          </a:xfrm>
        </p:spPr>
        <p:txBody>
          <a:bodyPr>
            <a:normAutofit/>
          </a:bodyPr>
          <a:lstStyle/>
          <a:p>
            <a:r>
              <a:rPr lang="en-US" dirty="0"/>
              <a:t>Q: What type of application domains are you most interested in?</a:t>
            </a:r>
          </a:p>
        </p:txBody>
      </p:sp>
      <p:sp>
        <p:nvSpPr>
          <p:cNvPr id="3" name="Content Placeholder 2"/>
          <p:cNvSpPr>
            <a:spLocks noGrp="1"/>
          </p:cNvSpPr>
          <p:nvPr>
            <p:ph idx="1"/>
          </p:nvPr>
        </p:nvSpPr>
        <p:spPr>
          <a:xfrm>
            <a:off x="457200" y="2895600"/>
            <a:ext cx="8458200" cy="5105400"/>
          </a:xfrm>
        </p:spPr>
        <p:txBody>
          <a:bodyPr>
            <a:normAutofit/>
          </a:bodyPr>
          <a:lstStyle/>
          <a:p>
            <a:pPr marL="342900" indent="-342900">
              <a:buFont typeface="+mj-lt"/>
              <a:buAutoNum type="arabicPeriod"/>
            </a:pPr>
            <a:r>
              <a:rPr lang="en-US" sz="2000" dirty="0"/>
              <a:t>Business</a:t>
            </a:r>
          </a:p>
          <a:p>
            <a:pPr marL="342900" indent="-342900">
              <a:buFont typeface="+mj-lt"/>
              <a:buAutoNum type="arabicPeriod"/>
            </a:pPr>
            <a:r>
              <a:rPr lang="en-US" sz="2000" dirty="0"/>
              <a:t>Scientific</a:t>
            </a:r>
          </a:p>
          <a:p>
            <a:pPr marL="342900" indent="-342900">
              <a:buFont typeface="+mj-lt"/>
              <a:buAutoNum type="arabicPeriod"/>
            </a:pPr>
            <a:r>
              <a:rPr lang="en-US" sz="2000" dirty="0"/>
              <a:t>Biomedicine</a:t>
            </a:r>
          </a:p>
          <a:p>
            <a:pPr marL="342900" indent="-342900">
              <a:buFont typeface="+mj-lt"/>
              <a:buAutoNum type="arabicPeriod"/>
            </a:pPr>
            <a:r>
              <a:rPr lang="en-US" sz="2000" dirty="0"/>
              <a:t>Engineering</a:t>
            </a:r>
          </a:p>
          <a:p>
            <a:pPr marL="342900" indent="-342900">
              <a:buFont typeface="+mj-lt"/>
              <a:buAutoNum type="arabicPeriod"/>
            </a:pPr>
            <a:r>
              <a:rPr lang="en-US" sz="2000" dirty="0"/>
              <a:t>Finance / Economics</a:t>
            </a:r>
          </a:p>
          <a:p>
            <a:pPr marL="342900" indent="-342900">
              <a:buFont typeface="+mj-lt"/>
              <a:buAutoNum type="arabicPeriod"/>
            </a:pPr>
            <a:r>
              <a:rPr lang="en-US" sz="2000" dirty="0"/>
              <a:t>Web / E-commerce</a:t>
            </a:r>
          </a:p>
          <a:p>
            <a:pPr marL="342900" indent="-342900">
              <a:buFont typeface="+mj-lt"/>
              <a:buAutoNum type="arabicPeriod"/>
            </a:pPr>
            <a:r>
              <a:rPr lang="en-US" sz="2000" dirty="0"/>
              <a:t>Education</a:t>
            </a:r>
          </a:p>
          <a:p>
            <a:pPr marL="342900" indent="-342900">
              <a:buFont typeface="+mj-lt"/>
              <a:buAutoNum type="arabicPeriod"/>
            </a:pPr>
            <a:r>
              <a:rPr lang="en-US" sz="2000" dirty="0"/>
              <a:t>Other</a:t>
            </a:r>
          </a:p>
          <a:p>
            <a:pPr marL="342900" indent="-342900">
              <a:buFont typeface="+mj-lt"/>
              <a:buAutoNum type="arabicPeriod"/>
            </a:pPr>
            <a:endParaRPr lang="en-US" sz="2000" dirty="0"/>
          </a:p>
          <a:p>
            <a:pPr marL="342900" indent="-342900">
              <a:buFont typeface="+mj-lt"/>
              <a:buAutoNum type="arabicPeriod"/>
            </a:pPr>
            <a:endParaRPr lang="en-US" sz="2000" dirty="0"/>
          </a:p>
        </p:txBody>
      </p:sp>
      <p:pic>
        <p:nvPicPr>
          <p:cNvPr id="4" name="Picture 3"/>
          <p:cNvPicPr>
            <a:picLocks noChangeAspect="1"/>
          </p:cNvPicPr>
          <p:nvPr/>
        </p:nvPicPr>
        <p:blipFill>
          <a:blip r:embed="rId2"/>
          <a:stretch>
            <a:fillRect/>
          </a:stretch>
        </p:blipFill>
        <p:spPr>
          <a:xfrm>
            <a:off x="8124720" y="1407207"/>
            <a:ext cx="947443" cy="947443"/>
          </a:xfrm>
          <a:prstGeom prst="rect">
            <a:avLst/>
          </a:prstGeom>
        </p:spPr>
      </p:pic>
      <p:pic>
        <p:nvPicPr>
          <p:cNvPr id="5" name="Picture 4">
            <a:extLst>
              <a:ext uri="{FF2B5EF4-FFF2-40B4-BE49-F238E27FC236}">
                <a16:creationId xmlns:a16="http://schemas.microsoft.com/office/drawing/2014/main" id="{E05B6EF4-49F9-4E40-A60D-5CA3B722A7B4}"/>
              </a:ext>
            </a:extLst>
          </p:cNvPr>
          <p:cNvPicPr>
            <a:picLocks noChangeAspect="1"/>
          </p:cNvPicPr>
          <p:nvPr/>
        </p:nvPicPr>
        <p:blipFill>
          <a:blip r:embed="rId3"/>
          <a:stretch>
            <a:fillRect/>
          </a:stretch>
        </p:blipFill>
        <p:spPr>
          <a:xfrm>
            <a:off x="38100" y="106127"/>
            <a:ext cx="9144000" cy="1154948"/>
          </a:xfrm>
          <a:prstGeom prst="rect">
            <a:avLst/>
          </a:prstGeom>
        </p:spPr>
      </p:pic>
    </p:spTree>
    <p:extLst>
      <p:ext uri="{BB962C8B-B14F-4D97-AF65-F5344CB8AC3E}">
        <p14:creationId xmlns:p14="http://schemas.microsoft.com/office/powerpoint/2010/main" val="212518667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a:solidFill>
                  <a:schemeClr val="tx1"/>
                </a:solidFill>
                <a:latin typeface="+mn-lt"/>
              </a:rPr>
              <a:t>MapReduce</a:t>
            </a:r>
          </a:p>
          <a:p>
            <a:pPr marL="971480" lvl="1" indent="-514350">
              <a:buFont typeface="+mj-lt"/>
              <a:buAutoNum type="alphaLcPeriod"/>
            </a:pPr>
            <a:r>
              <a:rPr lang="en-US" u="sng" dirty="0">
                <a:latin typeface="+mn-lt"/>
              </a:rPr>
              <a:t>Motivation</a:t>
            </a:r>
          </a:p>
          <a:p>
            <a:pPr marL="971480" lvl="1" indent="-514350">
              <a:buFont typeface="+mj-lt"/>
              <a:buAutoNum type="alphaLcPeriod"/>
            </a:pPr>
            <a:r>
              <a:rPr lang="en-US" b="0" dirty="0">
                <a:solidFill>
                  <a:schemeClr val="tx1"/>
                </a:solidFill>
                <a:latin typeface="+mn-lt"/>
              </a:rPr>
              <a:t>Basic MapReduce</a:t>
            </a:r>
          </a:p>
        </p:txBody>
      </p:sp>
    </p:spTree>
    <p:extLst>
      <p:ext uri="{BB962C8B-B14F-4D97-AF65-F5344CB8AC3E}">
        <p14:creationId xmlns:p14="http://schemas.microsoft.com/office/powerpoint/2010/main" val="19238984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billion web pages: ~400+ TB</a:t>
            </a:r>
          </a:p>
          <a:p>
            <a:r>
              <a:rPr lang="en-US" dirty="0"/>
              <a:t>1 computer reads 30-35 MB/sec from disk</a:t>
            </a:r>
          </a:p>
          <a:p>
            <a:pPr lvl="1"/>
            <a:r>
              <a:rPr lang="en-US" dirty="0"/>
              <a:t>~4 months to read the web</a:t>
            </a:r>
          </a:p>
          <a:p>
            <a:r>
              <a:rPr lang="en-US" dirty="0"/>
              <a:t>~1,000 hard drives to store the web</a:t>
            </a:r>
          </a:p>
          <a:p>
            <a:r>
              <a:rPr lang="en-US" dirty="0">
                <a:solidFill>
                  <a:srgbClr val="D60093"/>
                </a:solidFill>
              </a:rPr>
              <a:t>Takes even more to </a:t>
            </a:r>
            <a:r>
              <a:rPr lang="en-US" b="1" dirty="0">
                <a:solidFill>
                  <a:srgbClr val="D60093"/>
                </a:solidFill>
              </a:rPr>
              <a:t>do</a:t>
            </a:r>
            <a:r>
              <a:rPr lang="en-US" dirty="0">
                <a:solidFill>
                  <a:srgbClr val="D60093"/>
                </a:solidFill>
              </a:rPr>
              <a:t> something useful </a:t>
            </a:r>
            <a:br>
              <a:rPr lang="en-US" dirty="0">
                <a:solidFill>
                  <a:srgbClr val="D60093"/>
                </a:solidFill>
              </a:rPr>
            </a:br>
            <a:r>
              <a:rPr lang="en-US" dirty="0">
                <a:solidFill>
                  <a:srgbClr val="D60093"/>
                </a:solidFill>
              </a:rPr>
              <a:t>with the data!</a:t>
            </a:r>
          </a:p>
          <a:p>
            <a:r>
              <a:rPr lang="en-US" dirty="0"/>
              <a:t>Infrastructure: cloud + data centers</a:t>
            </a:r>
          </a:p>
          <a:p>
            <a:pPr lvl="1"/>
            <a:r>
              <a:rPr lang="en-US" dirty="0"/>
              <a:t>Cluster of commodity nodes</a:t>
            </a:r>
          </a:p>
          <a:p>
            <a:pPr lvl="1"/>
            <a:r>
              <a:rPr lang="en-US" dirty="0"/>
              <a:t>Commodity network (</a:t>
            </a:r>
            <a:r>
              <a:rPr lang="en-US" dirty="0" err="1"/>
              <a:t>ethernet</a:t>
            </a:r>
            <a:r>
              <a:rPr lang="en-US" dirty="0"/>
              <a:t>) to connect them</a:t>
            </a:r>
          </a:p>
          <a:p>
            <a:r>
              <a:rPr lang="en-US" dirty="0"/>
              <a:t>Solution: </a:t>
            </a:r>
          </a:p>
          <a:p>
            <a:pPr lvl="1"/>
            <a:r>
              <a:rPr lang="en-US" dirty="0"/>
              <a:t>Parallelization + divide and conquer</a:t>
            </a:r>
          </a:p>
        </p:txBody>
      </p:sp>
      <p:sp>
        <p:nvSpPr>
          <p:cNvPr id="3" name="Title 2"/>
          <p:cNvSpPr>
            <a:spLocks noGrp="1"/>
          </p:cNvSpPr>
          <p:nvPr>
            <p:ph type="title"/>
          </p:nvPr>
        </p:nvSpPr>
        <p:spPr/>
        <p:txBody>
          <a:bodyPr/>
          <a:lstStyle/>
          <a:p>
            <a:r>
              <a:rPr lang="en-US" dirty="0"/>
              <a:t>Motivation: Google Example</a:t>
            </a:r>
          </a:p>
        </p:txBody>
      </p:sp>
      <p:sp>
        <p:nvSpPr>
          <p:cNvPr id="4" name="Slide Number Placeholder 3"/>
          <p:cNvSpPr>
            <a:spLocks noGrp="1"/>
          </p:cNvSpPr>
          <p:nvPr>
            <p:ph type="sldNum" sz="quarter" idx="10"/>
          </p:nvPr>
        </p:nvSpPr>
        <p:spPr/>
        <p:txBody>
          <a:bodyPr/>
          <a:lstStyle/>
          <a:p>
            <a:fld id="{95C605C4-1F5B-4B2B-8458-3FC432AF1FAC}" type="slidenum">
              <a:rPr lang="en-US" smtClean="0"/>
              <a:t>33</a:t>
            </a:fld>
            <a:endParaRPr lang="en-US"/>
          </a:p>
        </p:txBody>
      </p:sp>
    </p:spTree>
    <p:extLst>
      <p:ext uri="{BB962C8B-B14F-4D97-AF65-F5344CB8AC3E}">
        <p14:creationId xmlns:p14="http://schemas.microsoft.com/office/powerpoint/2010/main" val="2846755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dirty="0"/>
              <a:t>Divide and Conquer</a:t>
            </a:r>
          </a:p>
        </p:txBody>
      </p:sp>
      <p:sp>
        <p:nvSpPr>
          <p:cNvPr id="3" name="Rectangle 2"/>
          <p:cNvSpPr>
            <a:spLocks noChangeArrowheads="1"/>
          </p:cNvSpPr>
          <p:nvPr/>
        </p:nvSpPr>
        <p:spPr bwMode="auto">
          <a:xfrm>
            <a:off x="2057400" y="1676400"/>
            <a:ext cx="3505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b="0" dirty="0">
                <a:solidFill>
                  <a:schemeClr val="bg2"/>
                </a:solidFill>
                <a:latin typeface="Gill Sans"/>
                <a:cs typeface="Gill Sans"/>
              </a:rPr>
              <a:t>“Work”</a:t>
            </a:r>
          </a:p>
        </p:txBody>
      </p:sp>
      <p:sp>
        <p:nvSpPr>
          <p:cNvPr id="4" name="Rectangle 3"/>
          <p:cNvSpPr>
            <a:spLocks noChangeArrowheads="1"/>
          </p:cNvSpPr>
          <p:nvPr/>
        </p:nvSpPr>
        <p:spPr bwMode="auto">
          <a:xfrm>
            <a:off x="1447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sz="1800" b="0" i="1">
                <a:solidFill>
                  <a:schemeClr val="bg2"/>
                </a:solidFill>
                <a:latin typeface="Gill Sans"/>
                <a:cs typeface="Gill Sans"/>
              </a:rPr>
              <a:t>w</a:t>
            </a:r>
            <a:r>
              <a:rPr lang="en-US" sz="1800" b="0" i="1" baseline="-25000">
                <a:solidFill>
                  <a:schemeClr val="bg2"/>
                </a:solidFill>
                <a:latin typeface="Gill Sans"/>
                <a:cs typeface="Gill Sans"/>
              </a:rPr>
              <a:t>1</a:t>
            </a:r>
          </a:p>
        </p:txBody>
      </p:sp>
      <p:cxnSp>
        <p:nvCxnSpPr>
          <p:cNvPr id="8" name="Straight Arrow Connector 7"/>
          <p:cNvCxnSpPr>
            <a:cxnSpLocks noChangeShapeType="1"/>
          </p:cNvCxnSpPr>
          <p:nvPr/>
        </p:nvCxnSpPr>
        <p:spPr bwMode="auto">
          <a:xfrm rot="5400000">
            <a:off x="3504407" y="2439194"/>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a:cxnSpLocks noChangeShapeType="1"/>
          </p:cNvCxnSpPr>
          <p:nvPr/>
        </p:nvCxnSpPr>
        <p:spPr bwMode="auto">
          <a:xfrm>
            <a:off x="4572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noChangeShapeType="1"/>
          </p:cNvCxnSpPr>
          <p:nvPr/>
        </p:nvCxnSpPr>
        <p:spPr bwMode="auto">
          <a:xfrm flipH="1">
            <a:off x="2286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13" name="Rectangle 12"/>
          <p:cNvSpPr>
            <a:spLocks noChangeArrowheads="1"/>
          </p:cNvSpPr>
          <p:nvPr/>
        </p:nvSpPr>
        <p:spPr bwMode="auto">
          <a:xfrm>
            <a:off x="32004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sz="1800" b="0" i="1">
                <a:solidFill>
                  <a:schemeClr val="bg2"/>
                </a:solidFill>
                <a:latin typeface="Gill Sans"/>
                <a:cs typeface="Gill Sans"/>
              </a:rPr>
              <a:t>w</a:t>
            </a:r>
            <a:r>
              <a:rPr lang="en-US" sz="1800" b="0" i="1" baseline="-25000">
                <a:solidFill>
                  <a:schemeClr val="bg2"/>
                </a:solidFill>
                <a:latin typeface="Gill Sans"/>
                <a:cs typeface="Gill Sans"/>
              </a:rPr>
              <a:t>2</a:t>
            </a:r>
          </a:p>
        </p:txBody>
      </p:sp>
      <p:sp>
        <p:nvSpPr>
          <p:cNvPr id="14" name="Rectangle 13"/>
          <p:cNvSpPr>
            <a:spLocks noChangeArrowheads="1"/>
          </p:cNvSpPr>
          <p:nvPr/>
        </p:nvSpPr>
        <p:spPr bwMode="auto">
          <a:xfrm>
            <a:off x="4876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sz="1800" b="0" i="1" dirty="0">
                <a:solidFill>
                  <a:schemeClr val="bg2"/>
                </a:solidFill>
                <a:latin typeface="Gill Sans"/>
                <a:cs typeface="Gill Sans"/>
              </a:rPr>
              <a:t>w</a:t>
            </a:r>
            <a:r>
              <a:rPr lang="en-US" sz="1800" b="0" i="1" baseline="-25000" dirty="0">
                <a:solidFill>
                  <a:schemeClr val="bg2"/>
                </a:solidFill>
                <a:latin typeface="Gill Sans"/>
                <a:cs typeface="Gill Sans"/>
              </a:rPr>
              <a:t>3</a:t>
            </a:r>
          </a:p>
        </p:txBody>
      </p:sp>
      <p:sp>
        <p:nvSpPr>
          <p:cNvPr id="15" name="Rectangle 14"/>
          <p:cNvSpPr>
            <a:spLocks noChangeArrowheads="1"/>
          </p:cNvSpPr>
          <p:nvPr/>
        </p:nvSpPr>
        <p:spPr bwMode="auto">
          <a:xfrm>
            <a:off x="1447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sz="1800" b="0" i="1" dirty="0">
                <a:solidFill>
                  <a:schemeClr val="bg2"/>
                </a:solidFill>
                <a:latin typeface="Gill Sans"/>
                <a:cs typeface="Gill Sans"/>
              </a:rPr>
              <a:t>r</a:t>
            </a:r>
            <a:r>
              <a:rPr lang="en-US" sz="1800" b="0" i="1" baseline="-25000" dirty="0">
                <a:solidFill>
                  <a:schemeClr val="bg2"/>
                </a:solidFill>
                <a:latin typeface="Gill Sans"/>
                <a:cs typeface="Gill Sans"/>
              </a:rPr>
              <a:t>1</a:t>
            </a:r>
          </a:p>
        </p:txBody>
      </p:sp>
      <p:sp>
        <p:nvSpPr>
          <p:cNvPr id="16" name="Rectangle 15"/>
          <p:cNvSpPr>
            <a:spLocks noChangeArrowheads="1"/>
          </p:cNvSpPr>
          <p:nvPr/>
        </p:nvSpPr>
        <p:spPr bwMode="auto">
          <a:xfrm>
            <a:off x="32004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sz="1800" b="0" i="1">
                <a:solidFill>
                  <a:schemeClr val="bg2"/>
                </a:solidFill>
                <a:latin typeface="Gill Sans"/>
                <a:cs typeface="Gill Sans"/>
              </a:rPr>
              <a:t>r</a:t>
            </a:r>
            <a:r>
              <a:rPr lang="en-US" sz="1800" b="0" i="1" baseline="-25000">
                <a:solidFill>
                  <a:schemeClr val="bg2"/>
                </a:solidFill>
                <a:latin typeface="Gill Sans"/>
                <a:cs typeface="Gill Sans"/>
              </a:rPr>
              <a:t>2</a:t>
            </a:r>
          </a:p>
        </p:txBody>
      </p:sp>
      <p:sp>
        <p:nvSpPr>
          <p:cNvPr id="17" name="Rectangle 16"/>
          <p:cNvSpPr>
            <a:spLocks noChangeArrowheads="1"/>
          </p:cNvSpPr>
          <p:nvPr/>
        </p:nvSpPr>
        <p:spPr bwMode="auto">
          <a:xfrm>
            <a:off x="4876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sz="1800" b="0" i="1" dirty="0">
                <a:solidFill>
                  <a:schemeClr val="bg2"/>
                </a:solidFill>
                <a:latin typeface="Gill Sans"/>
                <a:cs typeface="Gill Sans"/>
              </a:rPr>
              <a:t>r</a:t>
            </a:r>
            <a:r>
              <a:rPr lang="en-US" sz="1800" b="0" i="1" baseline="-25000" dirty="0">
                <a:solidFill>
                  <a:schemeClr val="bg2"/>
                </a:solidFill>
                <a:latin typeface="Gill Sans"/>
                <a:cs typeface="Gill Sans"/>
              </a:rPr>
              <a:t>3</a:t>
            </a:r>
          </a:p>
        </p:txBody>
      </p:sp>
      <p:cxnSp>
        <p:nvCxnSpPr>
          <p:cNvPr id="18" name="Straight Arrow Connector 17"/>
          <p:cNvCxnSpPr>
            <a:cxnSpLocks noChangeShapeType="1"/>
          </p:cNvCxnSpPr>
          <p:nvPr/>
        </p:nvCxnSpPr>
        <p:spPr bwMode="auto">
          <a:xfrm rot="5400000">
            <a:off x="35059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noChangeShapeType="1"/>
          </p:cNvCxnSpPr>
          <p:nvPr/>
        </p:nvCxnSpPr>
        <p:spPr bwMode="auto">
          <a:xfrm rot="5400000">
            <a:off x="5180807" y="3656806"/>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noChangeShapeType="1"/>
          </p:cNvCxnSpPr>
          <p:nvPr/>
        </p:nvCxnSpPr>
        <p:spPr bwMode="auto">
          <a:xfrm rot="5400000">
            <a:off x="17533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1" name="Rectangle 20"/>
          <p:cNvSpPr>
            <a:spLocks noChangeArrowheads="1"/>
          </p:cNvSpPr>
          <p:nvPr/>
        </p:nvSpPr>
        <p:spPr bwMode="auto">
          <a:xfrm>
            <a:off x="2057400" y="5334000"/>
            <a:ext cx="3505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b="0" dirty="0">
                <a:solidFill>
                  <a:schemeClr val="bg2"/>
                </a:solidFill>
                <a:latin typeface="Gill Sans"/>
                <a:cs typeface="Gill Sans"/>
              </a:rPr>
              <a:t>“Result”</a:t>
            </a:r>
          </a:p>
        </p:txBody>
      </p:sp>
      <p:cxnSp>
        <p:nvCxnSpPr>
          <p:cNvPr id="22" name="Straight Arrow Connector 21"/>
          <p:cNvCxnSpPr>
            <a:cxnSpLocks noChangeShapeType="1"/>
          </p:cNvCxnSpPr>
          <p:nvPr/>
        </p:nvCxnSpPr>
        <p:spPr bwMode="auto">
          <a:xfrm rot="5400000">
            <a:off x="3505994" y="48760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noChangeShapeType="1"/>
          </p:cNvCxnSpPr>
          <p:nvPr/>
        </p:nvCxnSpPr>
        <p:spPr bwMode="auto">
          <a:xfrm flipH="1">
            <a:off x="4572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cxnSpLocks noChangeShapeType="1"/>
          </p:cNvCxnSpPr>
          <p:nvPr/>
        </p:nvCxnSpPr>
        <p:spPr bwMode="auto">
          <a:xfrm>
            <a:off x="2286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9" name="Rounded Rectangle 28"/>
          <p:cNvSpPr>
            <a:spLocks noChangeArrowheads="1"/>
          </p:cNvSpPr>
          <p:nvPr/>
        </p:nvSpPr>
        <p:spPr bwMode="auto">
          <a:xfrm>
            <a:off x="1600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worker</a:t>
            </a:r>
          </a:p>
        </p:txBody>
      </p:sp>
      <p:sp>
        <p:nvSpPr>
          <p:cNvPr id="30" name="Rounded Rectangle 29"/>
          <p:cNvSpPr>
            <a:spLocks noChangeArrowheads="1"/>
          </p:cNvSpPr>
          <p:nvPr/>
        </p:nvSpPr>
        <p:spPr bwMode="auto">
          <a:xfrm>
            <a:off x="33528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worker</a:t>
            </a:r>
          </a:p>
        </p:txBody>
      </p:sp>
      <p:sp>
        <p:nvSpPr>
          <p:cNvPr id="31" name="Rounded Rectangle 30"/>
          <p:cNvSpPr>
            <a:spLocks noChangeArrowheads="1"/>
          </p:cNvSpPr>
          <p:nvPr/>
        </p:nvSpPr>
        <p:spPr bwMode="auto">
          <a:xfrm>
            <a:off x="5029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worker</a:t>
            </a:r>
          </a:p>
        </p:txBody>
      </p:sp>
      <p:sp>
        <p:nvSpPr>
          <p:cNvPr id="32" name="TextBox 31"/>
          <p:cNvSpPr txBox="1">
            <a:spLocks noChangeArrowheads="1"/>
          </p:cNvSpPr>
          <p:nvPr/>
        </p:nvSpPr>
        <p:spPr bwMode="auto">
          <a:xfrm>
            <a:off x="6148388" y="1752600"/>
            <a:ext cx="1444576" cy="523220"/>
          </a:xfrm>
          <a:prstGeom prst="rect">
            <a:avLst/>
          </a:prstGeom>
          <a:noFill/>
          <a:ln w="9525">
            <a:noFill/>
            <a:miter lim="800000"/>
            <a:headEnd/>
            <a:tailEnd/>
          </a:ln>
        </p:spPr>
        <p:txBody>
          <a:bodyPr wrap="none">
            <a:spAutoFit/>
          </a:bodyPr>
          <a:lstStyle/>
          <a:p>
            <a:r>
              <a:rPr lang="en-US" sz="2800" b="0">
                <a:solidFill>
                  <a:srgbClr val="FF0000"/>
                </a:solidFill>
                <a:latin typeface="Gill Sans"/>
                <a:cs typeface="Gill Sans"/>
              </a:rPr>
              <a:t>Partition</a:t>
            </a:r>
          </a:p>
        </p:txBody>
      </p:sp>
      <p:sp>
        <p:nvSpPr>
          <p:cNvPr id="33" name="TextBox 32"/>
          <p:cNvSpPr txBox="1">
            <a:spLocks noChangeArrowheads="1"/>
          </p:cNvSpPr>
          <p:nvPr/>
        </p:nvSpPr>
        <p:spPr bwMode="auto">
          <a:xfrm>
            <a:off x="6096000" y="5176838"/>
            <a:ext cx="1523649" cy="523220"/>
          </a:xfrm>
          <a:prstGeom prst="rect">
            <a:avLst/>
          </a:prstGeom>
          <a:noFill/>
          <a:ln w="9525">
            <a:noFill/>
            <a:miter lim="800000"/>
            <a:headEnd/>
            <a:tailEnd/>
          </a:ln>
        </p:spPr>
        <p:txBody>
          <a:bodyPr wrap="none">
            <a:spAutoFit/>
          </a:bodyPr>
          <a:lstStyle/>
          <a:p>
            <a:r>
              <a:rPr lang="en-US" sz="2800" b="0">
                <a:solidFill>
                  <a:srgbClr val="FF0000"/>
                </a:solidFill>
                <a:latin typeface="Gill Sans"/>
                <a:cs typeface="Gill Sans"/>
              </a:rPr>
              <a:t>Combine</a:t>
            </a:r>
          </a:p>
        </p:txBody>
      </p:sp>
      <p:cxnSp>
        <p:nvCxnSpPr>
          <p:cNvPr id="34" name="Straight Arrow Connector 33"/>
          <p:cNvCxnSpPr>
            <a:cxnSpLocks noChangeShapeType="1"/>
          </p:cNvCxnSpPr>
          <p:nvPr/>
        </p:nvCxnSpPr>
        <p:spPr bwMode="auto">
          <a:xfrm rot="5400000">
            <a:off x="6414294" y="2704306"/>
            <a:ext cx="839788" cy="3175"/>
          </a:xfrm>
          <a:prstGeom prst="straightConnector1">
            <a:avLst/>
          </a:prstGeom>
          <a:noFill/>
          <a:ln w="19050" algn="ctr">
            <a:solidFill>
              <a:srgbClr val="FF0000"/>
            </a:solidFill>
            <a:round/>
            <a:headEnd/>
            <a:tailEnd type="triangle" w="med" len="med"/>
          </a:ln>
        </p:spPr>
      </p:cxnSp>
      <p:cxnSp>
        <p:nvCxnSpPr>
          <p:cNvPr id="38" name="Straight Arrow Connector 37"/>
          <p:cNvCxnSpPr>
            <a:cxnSpLocks noChangeShapeType="1"/>
          </p:cNvCxnSpPr>
          <p:nvPr/>
        </p:nvCxnSpPr>
        <p:spPr bwMode="auto">
          <a:xfrm rot="5400000">
            <a:off x="6415088" y="4760913"/>
            <a:ext cx="839787" cy="1587"/>
          </a:xfrm>
          <a:prstGeom prst="straightConnector1">
            <a:avLst/>
          </a:prstGeom>
          <a:noFill/>
          <a:ln w="19050" algn="ctr">
            <a:solidFill>
              <a:srgbClr val="FF0000"/>
            </a:solidFill>
            <a:round/>
            <a:headEnd/>
            <a:tailEnd type="triangle" w="med" len="med"/>
          </a:ln>
        </p:spPr>
      </p:cxnSp>
      <p:sp>
        <p:nvSpPr>
          <p:cNvPr id="2" name="Slide Number Placeholder 1"/>
          <p:cNvSpPr>
            <a:spLocks noGrp="1"/>
          </p:cNvSpPr>
          <p:nvPr>
            <p:ph type="sldNum" sz="quarter" idx="10"/>
          </p:nvPr>
        </p:nvSpPr>
        <p:spPr/>
        <p:txBody>
          <a:bodyPr/>
          <a:lstStyle/>
          <a:p>
            <a:fld id="{95C605C4-1F5B-4B2B-8458-3FC432AF1FAC}" type="slidenum">
              <a:rPr lang="en-US" smtClean="0"/>
              <a:t>34</a:t>
            </a:fld>
            <a:endParaRPr lang="en-US"/>
          </a:p>
        </p:txBody>
      </p:sp>
    </p:spTree>
    <p:extLst>
      <p:ext uri="{BB962C8B-B14F-4D97-AF65-F5344CB8AC3E}">
        <p14:creationId xmlns:p14="http://schemas.microsoft.com/office/powerpoint/2010/main" val="2240322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dissolve">
                                      <p:cBhvr>
                                        <p:cTn id="53" dur="500"/>
                                        <p:tgtEl>
                                          <p:spTgt spid="32"/>
                                        </p:tgtEl>
                                      </p:cBhvr>
                                    </p:animEffect>
                                  </p:childTnLst>
                                </p:cTn>
                              </p:par>
                              <p:par>
                                <p:cTn id="54" presetID="9"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dissolve">
                                      <p:cBhvr>
                                        <p:cTn id="56" dur="500"/>
                                        <p:tgtEl>
                                          <p:spTgt spid="34"/>
                                        </p:tgtEl>
                                      </p:cBhvr>
                                    </p:animEffect>
                                  </p:childTnLst>
                                </p:cTn>
                              </p:par>
                              <p:par>
                                <p:cTn id="57" presetID="9"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dissolv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P spid="17" grpId="0" animBg="1"/>
      <p:bldP spid="21" grpId="0" animBg="1"/>
      <p:bldP spid="29" grpId="0" animBg="1"/>
      <p:bldP spid="30" grpId="0" animBg="1"/>
      <p:bldP spid="31" grpId="0" animBg="1"/>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4DA577-9527-EF46-9793-4B9347E675DD}"/>
              </a:ext>
            </a:extLst>
          </p:cNvPr>
          <p:cNvPicPr>
            <a:picLocks noChangeAspect="1"/>
          </p:cNvPicPr>
          <p:nvPr/>
        </p:nvPicPr>
        <p:blipFill>
          <a:blip r:embed="rId3"/>
          <a:stretch>
            <a:fillRect/>
          </a:stretch>
        </p:blipFill>
        <p:spPr>
          <a:xfrm>
            <a:off x="3039533" y="0"/>
            <a:ext cx="5825067" cy="3276600"/>
          </a:xfrm>
          <a:prstGeom prst="rect">
            <a:avLst/>
          </a:prstGeom>
          <a:ln>
            <a:noFill/>
          </a:ln>
        </p:spPr>
      </p:pic>
      <p:sp>
        <p:nvSpPr>
          <p:cNvPr id="41986" name="Rectangle 8"/>
          <p:cNvSpPr>
            <a:spLocks noGrp="1" noChangeArrowheads="1"/>
          </p:cNvSpPr>
          <p:nvPr>
            <p:ph type="title"/>
          </p:nvPr>
        </p:nvSpPr>
        <p:spPr/>
        <p:txBody>
          <a:bodyPr/>
          <a:lstStyle/>
          <a:p>
            <a:pPr eaLnBrk="1" hangingPunct="1"/>
            <a:r>
              <a:rPr lang="en-GB" dirty="0"/>
              <a:t>Challenges</a:t>
            </a:r>
          </a:p>
        </p:txBody>
      </p:sp>
      <p:sp>
        <p:nvSpPr>
          <p:cNvPr id="41987" name="Rectangle 9"/>
          <p:cNvSpPr>
            <a:spLocks noGrp="1" noChangeArrowheads="1"/>
          </p:cNvSpPr>
          <p:nvPr>
            <p:ph type="body" idx="1"/>
          </p:nvPr>
        </p:nvSpPr>
        <p:spPr>
          <a:xfrm>
            <a:off x="381000" y="3048000"/>
            <a:ext cx="8458200" cy="3308350"/>
          </a:xfrm>
        </p:spPr>
        <p:txBody>
          <a:bodyPr>
            <a:normAutofit/>
          </a:bodyPr>
          <a:lstStyle/>
          <a:p>
            <a:pPr eaLnBrk="1" hangingPunct="1"/>
            <a:r>
              <a:rPr lang="en-GB" dirty="0"/>
              <a:t>How do we assign work units to workers?</a:t>
            </a:r>
          </a:p>
          <a:p>
            <a:pPr eaLnBrk="1" hangingPunct="1"/>
            <a:r>
              <a:rPr lang="en-GB" dirty="0"/>
              <a:t>What if we have more work units than workers?</a:t>
            </a:r>
          </a:p>
          <a:p>
            <a:pPr eaLnBrk="1" hangingPunct="1"/>
            <a:r>
              <a:rPr lang="en-GB" dirty="0"/>
              <a:t>What if workers need to share partial results?</a:t>
            </a:r>
          </a:p>
          <a:p>
            <a:pPr eaLnBrk="1" hangingPunct="1"/>
            <a:r>
              <a:rPr lang="en-GB" dirty="0"/>
              <a:t>How do we aggregate partial results?</a:t>
            </a:r>
          </a:p>
          <a:p>
            <a:pPr eaLnBrk="1" hangingPunct="1"/>
            <a:r>
              <a:rPr lang="en-GB" dirty="0"/>
              <a:t>How do we know all the workers have finished?</a:t>
            </a:r>
          </a:p>
          <a:p>
            <a:pPr eaLnBrk="1" hangingPunct="1"/>
            <a:r>
              <a:rPr lang="en-GB" dirty="0"/>
              <a:t>What if workers die/fail?</a:t>
            </a:r>
          </a:p>
        </p:txBody>
      </p:sp>
      <p:sp>
        <p:nvSpPr>
          <p:cNvPr id="2" name="Slide Number Placeholder 1"/>
          <p:cNvSpPr>
            <a:spLocks noGrp="1"/>
          </p:cNvSpPr>
          <p:nvPr>
            <p:ph type="sldNum" sz="quarter" idx="10"/>
          </p:nvPr>
        </p:nvSpPr>
        <p:spPr/>
        <p:txBody>
          <a:bodyPr/>
          <a:lstStyle/>
          <a:p>
            <a:fld id="{95C605C4-1F5B-4B2B-8458-3FC432AF1FAC}" type="slidenum">
              <a:rPr lang="en-US" smtClean="0"/>
              <a:t>35</a:t>
            </a:fld>
            <a:endParaRPr lang="en-US"/>
          </a:p>
        </p:txBody>
      </p:sp>
    </p:spTree>
    <p:extLst>
      <p:ext uri="{BB962C8B-B14F-4D97-AF65-F5344CB8AC3E}">
        <p14:creationId xmlns:p14="http://schemas.microsoft.com/office/powerpoint/2010/main" val="11116424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One server may stay up 10 years (~3650 days)</a:t>
            </a:r>
          </a:p>
          <a:p>
            <a:r>
              <a:rPr lang="en-US" dirty="0"/>
              <a:t>If you have 3650 servers, expect to loose 1/day</a:t>
            </a:r>
          </a:p>
          <a:p>
            <a:r>
              <a:rPr lang="en-US" dirty="0"/>
              <a:t>People estimated Google had ~2.5 million machines in 2016</a:t>
            </a:r>
          </a:p>
          <a:p>
            <a:pPr lvl="1"/>
            <a:r>
              <a:rPr lang="en-US" dirty="0"/>
              <a:t>~700 machines fail every day!</a:t>
            </a:r>
          </a:p>
          <a:p>
            <a:endParaRPr lang="en-US" dirty="0"/>
          </a:p>
        </p:txBody>
      </p:sp>
      <p:sp>
        <p:nvSpPr>
          <p:cNvPr id="3" name="Title 2"/>
          <p:cNvSpPr>
            <a:spLocks noGrp="1"/>
          </p:cNvSpPr>
          <p:nvPr>
            <p:ph type="title"/>
          </p:nvPr>
        </p:nvSpPr>
        <p:spPr/>
        <p:txBody>
          <a:bodyPr/>
          <a:lstStyle/>
          <a:p>
            <a:r>
              <a:rPr lang="en-US" dirty="0"/>
              <a:t>Challenge 1: Machine Failures</a:t>
            </a:r>
          </a:p>
        </p:txBody>
      </p:sp>
      <p:sp>
        <p:nvSpPr>
          <p:cNvPr id="4" name="Slide Number Placeholder 3"/>
          <p:cNvSpPr>
            <a:spLocks noGrp="1"/>
          </p:cNvSpPr>
          <p:nvPr>
            <p:ph type="sldNum" sz="quarter" idx="10"/>
          </p:nvPr>
        </p:nvSpPr>
        <p:spPr/>
        <p:txBody>
          <a:bodyPr/>
          <a:lstStyle/>
          <a:p>
            <a:fld id="{95C605C4-1F5B-4B2B-8458-3FC432AF1FAC}" type="slidenum">
              <a:rPr lang="en-US" smtClean="0"/>
              <a:t>36</a:t>
            </a:fld>
            <a:endParaRPr lang="en-US"/>
          </a:p>
        </p:txBody>
      </p:sp>
    </p:spTree>
    <p:extLst>
      <p:ext uri="{BB962C8B-B14F-4D97-AF65-F5344CB8AC3E}">
        <p14:creationId xmlns:p14="http://schemas.microsoft.com/office/powerpoint/2010/main" val="32187623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pPr eaLnBrk="1" hangingPunct="1"/>
            <a:r>
              <a:rPr lang="en-GB" dirty="0"/>
              <a:t>Challenge 2: Synchronization</a:t>
            </a:r>
          </a:p>
        </p:txBody>
      </p:sp>
      <p:sp>
        <p:nvSpPr>
          <p:cNvPr id="44035" name="Rectangle 5"/>
          <p:cNvSpPr>
            <a:spLocks noGrp="1" noChangeArrowheads="1"/>
          </p:cNvSpPr>
          <p:nvPr>
            <p:ph type="body" idx="1"/>
          </p:nvPr>
        </p:nvSpPr>
        <p:spPr/>
        <p:txBody>
          <a:bodyPr>
            <a:normAutofit/>
          </a:bodyPr>
          <a:lstStyle/>
          <a:p>
            <a:pPr eaLnBrk="1" hangingPunct="1"/>
            <a:r>
              <a:rPr lang="en-GB" dirty="0"/>
              <a:t>Difficult because</a:t>
            </a:r>
          </a:p>
          <a:p>
            <a:pPr lvl="1" eaLnBrk="1" hangingPunct="1"/>
            <a:r>
              <a:rPr lang="en-GB" dirty="0"/>
              <a:t>We don’t know the order in which workers run</a:t>
            </a:r>
          </a:p>
          <a:p>
            <a:pPr lvl="1" eaLnBrk="1" hangingPunct="1"/>
            <a:r>
              <a:rPr lang="en-GB" dirty="0"/>
              <a:t>We don’t know when workers interrupt each other</a:t>
            </a:r>
          </a:p>
          <a:p>
            <a:pPr lvl="1" eaLnBrk="1" hangingPunct="1"/>
            <a:r>
              <a:rPr lang="en-GB" dirty="0"/>
              <a:t>We don’t know when workers need to communicate partial results</a:t>
            </a:r>
          </a:p>
          <a:p>
            <a:pPr lvl="1" eaLnBrk="1" hangingPunct="1"/>
            <a:r>
              <a:rPr lang="en-GB" dirty="0"/>
              <a:t>We don’t know the order in which workers access shared data</a:t>
            </a:r>
          </a:p>
          <a:p>
            <a:pPr eaLnBrk="1" hangingPunct="1"/>
            <a:r>
              <a:rPr lang="en-GB" dirty="0"/>
              <a:t>Thus, we need control mechanisms, such as </a:t>
            </a:r>
            <a:r>
              <a:rPr lang="en-GB" b="1" dirty="0"/>
              <a:t>barriers</a:t>
            </a:r>
          </a:p>
        </p:txBody>
      </p:sp>
      <p:sp>
        <p:nvSpPr>
          <p:cNvPr id="2" name="Slide Number Placeholder 1"/>
          <p:cNvSpPr>
            <a:spLocks noGrp="1"/>
          </p:cNvSpPr>
          <p:nvPr>
            <p:ph type="sldNum" sz="quarter" idx="10"/>
          </p:nvPr>
        </p:nvSpPr>
        <p:spPr/>
        <p:txBody>
          <a:bodyPr/>
          <a:lstStyle/>
          <a:p>
            <a:fld id="{95C605C4-1F5B-4B2B-8458-3FC432AF1FAC}" type="slidenum">
              <a:rPr lang="en-US" smtClean="0"/>
              <a:t>37</a:t>
            </a:fld>
            <a:endParaRPr lang="en-US" dirty="0"/>
          </a:p>
        </p:txBody>
      </p:sp>
    </p:spTree>
    <p:extLst>
      <p:ext uri="{BB962C8B-B14F-4D97-AF65-F5344CB8AC3E}">
        <p14:creationId xmlns:p14="http://schemas.microsoft.com/office/powerpoint/2010/main" val="3458306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8CD10-8F03-2643-ACA2-08BA1B230DC4}"/>
              </a:ext>
            </a:extLst>
          </p:cNvPr>
          <p:cNvSpPr>
            <a:spLocks noGrp="1"/>
          </p:cNvSpPr>
          <p:nvPr>
            <p:ph type="title"/>
          </p:nvPr>
        </p:nvSpPr>
        <p:spPr/>
        <p:txBody>
          <a:bodyPr/>
          <a:lstStyle/>
          <a:p>
            <a:r>
              <a:rPr lang="en-US" dirty="0"/>
              <a:t>Barrier</a:t>
            </a:r>
          </a:p>
        </p:txBody>
      </p:sp>
      <p:sp>
        <p:nvSpPr>
          <p:cNvPr id="4" name="Slide Number Placeholder 3">
            <a:extLst>
              <a:ext uri="{FF2B5EF4-FFF2-40B4-BE49-F238E27FC236}">
                <a16:creationId xmlns:a16="http://schemas.microsoft.com/office/drawing/2014/main" id="{C249A6B4-0B23-1F42-974E-3AD6D0FC08D8}"/>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5" name="Picture 4">
            <a:extLst>
              <a:ext uri="{FF2B5EF4-FFF2-40B4-BE49-F238E27FC236}">
                <a16:creationId xmlns:a16="http://schemas.microsoft.com/office/drawing/2014/main" id="{4A96561B-6560-1C4E-B315-5A22064AB71E}"/>
              </a:ext>
            </a:extLst>
          </p:cNvPr>
          <p:cNvPicPr>
            <a:picLocks noChangeAspect="1"/>
          </p:cNvPicPr>
          <p:nvPr/>
        </p:nvPicPr>
        <p:blipFill>
          <a:blip r:embed="rId2"/>
          <a:stretch>
            <a:fillRect/>
          </a:stretch>
        </p:blipFill>
        <p:spPr>
          <a:xfrm>
            <a:off x="2133600" y="4144434"/>
            <a:ext cx="685800" cy="685800"/>
          </a:xfrm>
          <a:prstGeom prst="rect">
            <a:avLst/>
          </a:prstGeom>
        </p:spPr>
      </p:pic>
      <p:pic>
        <p:nvPicPr>
          <p:cNvPr id="6" name="Picture 5">
            <a:extLst>
              <a:ext uri="{FF2B5EF4-FFF2-40B4-BE49-F238E27FC236}">
                <a16:creationId xmlns:a16="http://schemas.microsoft.com/office/drawing/2014/main" id="{491DAC94-78FB-284D-AA9B-AF450309E4FB}"/>
              </a:ext>
            </a:extLst>
          </p:cNvPr>
          <p:cNvPicPr>
            <a:picLocks noChangeAspect="1"/>
          </p:cNvPicPr>
          <p:nvPr/>
        </p:nvPicPr>
        <p:blipFill>
          <a:blip r:embed="rId3"/>
          <a:stretch>
            <a:fillRect/>
          </a:stretch>
        </p:blipFill>
        <p:spPr>
          <a:xfrm flipH="1">
            <a:off x="5304221" y="3327400"/>
            <a:ext cx="609599" cy="707134"/>
          </a:xfrm>
          <a:prstGeom prst="rect">
            <a:avLst/>
          </a:prstGeom>
        </p:spPr>
      </p:pic>
      <p:pic>
        <p:nvPicPr>
          <p:cNvPr id="7" name="Picture 6">
            <a:extLst>
              <a:ext uri="{FF2B5EF4-FFF2-40B4-BE49-F238E27FC236}">
                <a16:creationId xmlns:a16="http://schemas.microsoft.com/office/drawing/2014/main" id="{4D4DA2A1-803C-6340-A9E5-3BABE613A79E}"/>
              </a:ext>
            </a:extLst>
          </p:cNvPr>
          <p:cNvPicPr>
            <a:picLocks noChangeAspect="1"/>
          </p:cNvPicPr>
          <p:nvPr/>
        </p:nvPicPr>
        <p:blipFill>
          <a:blip r:embed="rId3"/>
          <a:stretch>
            <a:fillRect/>
          </a:stretch>
        </p:blipFill>
        <p:spPr>
          <a:xfrm flipH="1">
            <a:off x="5289475" y="5206388"/>
            <a:ext cx="609599" cy="707134"/>
          </a:xfrm>
          <a:prstGeom prst="rect">
            <a:avLst/>
          </a:prstGeom>
        </p:spPr>
      </p:pic>
      <p:pic>
        <p:nvPicPr>
          <p:cNvPr id="8" name="Picture 7">
            <a:extLst>
              <a:ext uri="{FF2B5EF4-FFF2-40B4-BE49-F238E27FC236}">
                <a16:creationId xmlns:a16="http://schemas.microsoft.com/office/drawing/2014/main" id="{B18B49DE-E050-A44A-B35A-AD651AD7D30C}"/>
              </a:ext>
            </a:extLst>
          </p:cNvPr>
          <p:cNvPicPr>
            <a:picLocks noChangeAspect="1"/>
          </p:cNvPicPr>
          <p:nvPr/>
        </p:nvPicPr>
        <p:blipFill>
          <a:blip r:embed="rId3"/>
          <a:stretch>
            <a:fillRect/>
          </a:stretch>
        </p:blipFill>
        <p:spPr>
          <a:xfrm flipH="1">
            <a:off x="5295754" y="5974738"/>
            <a:ext cx="609599" cy="707134"/>
          </a:xfrm>
          <a:prstGeom prst="rect">
            <a:avLst/>
          </a:prstGeom>
        </p:spPr>
      </p:pic>
      <p:pic>
        <p:nvPicPr>
          <p:cNvPr id="9" name="Picture 8">
            <a:extLst>
              <a:ext uri="{FF2B5EF4-FFF2-40B4-BE49-F238E27FC236}">
                <a16:creationId xmlns:a16="http://schemas.microsoft.com/office/drawing/2014/main" id="{900AFDD5-89E2-3645-9BE3-AFB4E3C35207}"/>
              </a:ext>
            </a:extLst>
          </p:cNvPr>
          <p:cNvPicPr>
            <a:picLocks noChangeAspect="1"/>
          </p:cNvPicPr>
          <p:nvPr/>
        </p:nvPicPr>
        <p:blipFill>
          <a:blip r:embed="rId4"/>
          <a:stretch>
            <a:fillRect/>
          </a:stretch>
        </p:blipFill>
        <p:spPr>
          <a:xfrm rot="5400000">
            <a:off x="4042108" y="4724736"/>
            <a:ext cx="3839037" cy="427491"/>
          </a:xfrm>
          <a:prstGeom prst="rect">
            <a:avLst/>
          </a:prstGeom>
        </p:spPr>
      </p:pic>
      <p:sp>
        <p:nvSpPr>
          <p:cNvPr id="10" name="Content Placeholder 2">
            <a:extLst>
              <a:ext uri="{FF2B5EF4-FFF2-40B4-BE49-F238E27FC236}">
                <a16:creationId xmlns:a16="http://schemas.microsoft.com/office/drawing/2014/main" id="{447D8B2F-0AD5-864C-8110-D7D3C24F48C1}"/>
              </a:ext>
            </a:extLst>
          </p:cNvPr>
          <p:cNvSpPr txBox="1">
            <a:spLocks/>
          </p:cNvSpPr>
          <p:nvPr/>
        </p:nvSpPr>
        <p:spPr bwMode="auto">
          <a:xfrm>
            <a:off x="6358686" y="3422038"/>
            <a:ext cx="250106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endParaRPr lang="en-US" kern="0" dirty="0"/>
          </a:p>
        </p:txBody>
      </p:sp>
      <p:sp>
        <p:nvSpPr>
          <p:cNvPr id="11" name="Rectangle 5">
            <a:extLst>
              <a:ext uri="{FF2B5EF4-FFF2-40B4-BE49-F238E27FC236}">
                <a16:creationId xmlns:a16="http://schemas.microsoft.com/office/drawing/2014/main" id="{4911D48C-4A7C-0241-A62A-3807CA0ABDFB}"/>
              </a:ext>
            </a:extLst>
          </p:cNvPr>
          <p:cNvSpPr txBox="1">
            <a:spLocks noChangeArrowheads="1"/>
          </p:cNvSpPr>
          <p:nvPr/>
        </p:nvSpPr>
        <p:spPr bwMode="auto">
          <a:xfrm>
            <a:off x="381000" y="1066800"/>
            <a:ext cx="8458200" cy="16002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eaLnBrk="1" hangingPunct="1"/>
            <a:r>
              <a:rPr lang="en-GB" b="0" kern="0" dirty="0"/>
              <a:t>Simple tool used when multiple processes are running at the same time</a:t>
            </a:r>
          </a:p>
          <a:p>
            <a:pPr eaLnBrk="1" hangingPunct="1"/>
            <a:r>
              <a:rPr lang="en-US" b="0" kern="0" dirty="0"/>
              <a:t>It ensures that every process must stop at this point until all processes have reached the barrier</a:t>
            </a:r>
            <a:endParaRPr lang="en-US" kern="0" dirty="0"/>
          </a:p>
          <a:p>
            <a:pPr eaLnBrk="1" hangingPunct="1"/>
            <a:endParaRPr lang="en-GB" b="0" kern="0" dirty="0"/>
          </a:p>
        </p:txBody>
      </p:sp>
    </p:spTree>
    <p:extLst>
      <p:ext uri="{BB962C8B-B14F-4D97-AF65-F5344CB8AC3E}">
        <p14:creationId xmlns:p14="http://schemas.microsoft.com/office/powerpoint/2010/main" val="317426277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3: Programming Difficulty</a:t>
            </a:r>
          </a:p>
        </p:txBody>
      </p:sp>
      <p:sp>
        <p:nvSpPr>
          <p:cNvPr id="3" name="Content Placeholder 2"/>
          <p:cNvSpPr>
            <a:spLocks noGrp="1"/>
          </p:cNvSpPr>
          <p:nvPr>
            <p:ph idx="1"/>
          </p:nvPr>
        </p:nvSpPr>
        <p:spPr/>
        <p:txBody>
          <a:bodyPr/>
          <a:lstStyle/>
          <a:p>
            <a:r>
              <a:rPr lang="en-US" dirty="0"/>
              <a:t>Concurrency is difficult to reason about</a:t>
            </a:r>
          </a:p>
          <a:p>
            <a:pPr lvl="1"/>
            <a:r>
              <a:rPr lang="en-US" dirty="0"/>
              <a:t>At the scale of datacenters and across datacenters</a:t>
            </a:r>
          </a:p>
          <a:p>
            <a:pPr lvl="1"/>
            <a:r>
              <a:rPr lang="en-US" dirty="0"/>
              <a:t>In the presence of failures</a:t>
            </a:r>
          </a:p>
          <a:p>
            <a:pPr lvl="1"/>
            <a:r>
              <a:rPr lang="en-US" dirty="0"/>
              <a:t>In terms of multiple interacting services</a:t>
            </a:r>
          </a:p>
          <a:p>
            <a:r>
              <a:rPr lang="en-US" dirty="0"/>
              <a:t>Not to mention debugging…</a:t>
            </a:r>
          </a:p>
          <a:p>
            <a:pPr eaLnBrk="1" hangingPunct="1"/>
            <a:r>
              <a:rPr lang="en-US" dirty="0"/>
              <a:t>The reality:</a:t>
            </a:r>
          </a:p>
          <a:p>
            <a:pPr lvl="1" eaLnBrk="1" hangingPunct="1"/>
            <a:r>
              <a:rPr lang="en-US" dirty="0"/>
              <a:t>Lots of one-off solutions, custom code</a:t>
            </a:r>
          </a:p>
          <a:p>
            <a:pPr lvl="1" eaLnBrk="1" hangingPunct="1"/>
            <a:r>
              <a:rPr lang="en-US" dirty="0"/>
              <a:t>Write you own dedicated library, then program with it</a:t>
            </a:r>
          </a:p>
          <a:p>
            <a:pPr lvl="1" eaLnBrk="1" hangingPunct="1"/>
            <a:r>
              <a:rPr lang="en-US" dirty="0"/>
              <a:t>Burden on the programmer to explicitly manage everything</a:t>
            </a:r>
          </a:p>
          <a:p>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39</a:t>
            </a:fld>
            <a:endParaRPr lang="en-US"/>
          </a:p>
        </p:txBody>
      </p:sp>
    </p:spTree>
    <p:extLst>
      <p:ext uri="{BB962C8B-B14F-4D97-AF65-F5344CB8AC3E}">
        <p14:creationId xmlns:p14="http://schemas.microsoft.com/office/powerpoint/2010/main" val="30826806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SG" altLang="en-US" dirty="0"/>
              <a:t>Start from Week 4</a:t>
            </a:r>
          </a:p>
          <a:p>
            <a:r>
              <a:rPr lang="en-SG" altLang="en-US" dirty="0"/>
              <a:t>Not counted for final grade</a:t>
            </a:r>
          </a:p>
          <a:p>
            <a:r>
              <a:rPr lang="en-SG" altLang="en-US" dirty="0"/>
              <a:t>Tutorial questions will be available on Canvas before the tutorial: we recommend attempting questions before tutorial</a:t>
            </a:r>
          </a:p>
          <a:p>
            <a:r>
              <a:rPr lang="en-SG" altLang="en-US" dirty="0"/>
              <a:t>Some questions are samples for tests</a:t>
            </a:r>
            <a:endParaRPr lang="en-US" dirty="0"/>
          </a:p>
        </p:txBody>
      </p:sp>
      <p:sp>
        <p:nvSpPr>
          <p:cNvPr id="2" name="Title 1"/>
          <p:cNvSpPr>
            <a:spLocks noGrp="1"/>
          </p:cNvSpPr>
          <p:nvPr>
            <p:ph type="title"/>
          </p:nvPr>
        </p:nvSpPr>
        <p:spPr/>
        <p:txBody>
          <a:bodyPr/>
          <a:lstStyle/>
          <a:p>
            <a:r>
              <a:rPr lang="en-US" dirty="0"/>
              <a:t>Tutorials</a:t>
            </a:r>
          </a:p>
        </p:txBody>
      </p:sp>
      <p:sp>
        <p:nvSpPr>
          <p:cNvPr id="4" name="Slide Number Placeholder 3"/>
          <p:cNvSpPr>
            <a:spLocks noGrp="1"/>
          </p:cNvSpPr>
          <p:nvPr>
            <p:ph type="sldNum" sz="quarter" idx="10"/>
          </p:nvPr>
        </p:nvSpPr>
        <p:spPr/>
        <p:txBody>
          <a:bodyPr/>
          <a:lstStyle/>
          <a:p>
            <a:fld id="{95C605C4-1F5B-4B2B-8458-3FC432AF1FAC}" type="slidenum">
              <a:rPr lang="en-US" smtClean="0"/>
              <a:t>4</a:t>
            </a:fld>
            <a:endParaRPr lang="en-US"/>
          </a:p>
        </p:txBody>
      </p:sp>
    </p:spTree>
    <p:extLst>
      <p:ext uri="{BB962C8B-B14F-4D97-AF65-F5344CB8AC3E}">
        <p14:creationId xmlns:p14="http://schemas.microsoft.com/office/powerpoint/2010/main" val="134482558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datacenter </a:t>
            </a:r>
            <a:r>
              <a:rPr lang="en-US" i="1" dirty="0"/>
              <a:t>is</a:t>
            </a:r>
            <a:r>
              <a:rPr lang="en-US" dirty="0"/>
              <a:t> the computer</a:t>
            </a:r>
          </a:p>
        </p:txBody>
      </p:sp>
      <p:sp>
        <p:nvSpPr>
          <p:cNvPr id="3" name="Content Placeholder 2"/>
          <p:cNvSpPr>
            <a:spLocks noGrp="1"/>
          </p:cNvSpPr>
          <p:nvPr>
            <p:ph idx="1"/>
          </p:nvPr>
        </p:nvSpPr>
        <p:spPr/>
        <p:txBody>
          <a:bodyPr/>
          <a:lstStyle/>
          <a:p>
            <a:r>
              <a:rPr lang="en-US" dirty="0"/>
              <a:t>It’s all about the right level of abstraction</a:t>
            </a:r>
          </a:p>
          <a:p>
            <a:pPr lvl="1"/>
            <a:r>
              <a:rPr lang="en-US" dirty="0"/>
              <a:t>Moving beyond the single machine architecture</a:t>
            </a:r>
          </a:p>
          <a:p>
            <a:pPr lvl="1"/>
            <a:r>
              <a:rPr lang="en-US" dirty="0"/>
              <a:t>What’s the “instruction set” (or “API”) of the datacenter computer?</a:t>
            </a:r>
          </a:p>
          <a:p>
            <a:r>
              <a:rPr lang="en-US" dirty="0"/>
              <a:t>Hide system-level details from the developers</a:t>
            </a:r>
          </a:p>
          <a:p>
            <a:pPr lvl="1"/>
            <a:r>
              <a:rPr lang="en-US" dirty="0"/>
              <a:t>No more race conditions, lock contention, etc.</a:t>
            </a:r>
          </a:p>
          <a:p>
            <a:pPr lvl="1"/>
            <a:r>
              <a:rPr lang="en-US" dirty="0"/>
              <a:t>No need to explicitly worry about reliability, fault tolerance, etc.</a:t>
            </a:r>
          </a:p>
          <a:p>
            <a:r>
              <a:rPr lang="en-US" dirty="0"/>
              <a:t>Separating the </a:t>
            </a:r>
            <a:r>
              <a:rPr lang="en-US" i="1" dirty="0"/>
              <a:t>what</a:t>
            </a:r>
            <a:r>
              <a:rPr lang="en-US" dirty="0"/>
              <a:t> from the </a:t>
            </a:r>
            <a:r>
              <a:rPr lang="en-US" i="1" dirty="0"/>
              <a:t>how</a:t>
            </a:r>
            <a:endParaRPr lang="en-US" dirty="0"/>
          </a:p>
          <a:p>
            <a:pPr lvl="1"/>
            <a:r>
              <a:rPr lang="en-US" dirty="0"/>
              <a:t>Developer specifies the computation that needs to be performed</a:t>
            </a:r>
          </a:p>
          <a:p>
            <a:pPr lvl="1"/>
            <a:r>
              <a:rPr lang="en-US" dirty="0"/>
              <a:t>Execution framework (“runtime”) handles actual execution</a:t>
            </a:r>
          </a:p>
          <a:p>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40</a:t>
            </a:fld>
            <a:endParaRPr lang="en-US"/>
          </a:p>
        </p:txBody>
      </p:sp>
    </p:spTree>
    <p:extLst>
      <p:ext uri="{BB962C8B-B14F-4D97-AF65-F5344CB8AC3E}">
        <p14:creationId xmlns:p14="http://schemas.microsoft.com/office/powerpoint/2010/main" val="854143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a:solidFill>
                  <a:schemeClr val="tx1"/>
                </a:solidFill>
                <a:latin typeface="+mn-lt"/>
              </a:rPr>
              <a:t>MapReduce</a:t>
            </a:r>
          </a:p>
          <a:p>
            <a:pPr marL="971480" lvl="1" indent="-514350">
              <a:buFont typeface="+mj-lt"/>
              <a:buAutoNum type="alphaLcPeriod"/>
            </a:pPr>
            <a:r>
              <a:rPr lang="en-US" b="0" dirty="0">
                <a:latin typeface="+mn-lt"/>
              </a:rPr>
              <a:t>Motivation</a:t>
            </a:r>
          </a:p>
          <a:p>
            <a:pPr marL="971480" lvl="1" indent="-514350">
              <a:buFont typeface="+mj-lt"/>
              <a:buAutoNum type="alphaLcPeriod"/>
            </a:pPr>
            <a:r>
              <a:rPr lang="en-US" u="sng" dirty="0">
                <a:solidFill>
                  <a:schemeClr val="tx1"/>
                </a:solidFill>
                <a:latin typeface="+mn-lt"/>
              </a:rPr>
              <a:t>Basic MapReduce</a:t>
            </a:r>
            <a:endParaRPr lang="en-US" b="0" dirty="0">
              <a:solidFill>
                <a:schemeClr val="tx1"/>
              </a:solidFill>
              <a:latin typeface="+mn-lt"/>
            </a:endParaRPr>
          </a:p>
        </p:txBody>
      </p:sp>
    </p:spTree>
    <p:extLst>
      <p:ext uri="{BB962C8B-B14F-4D97-AF65-F5344CB8AC3E}">
        <p14:creationId xmlns:p14="http://schemas.microsoft.com/office/powerpoint/2010/main" val="693715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Typical Big Data Problem</a:t>
            </a:r>
          </a:p>
        </p:txBody>
      </p:sp>
      <p:sp>
        <p:nvSpPr>
          <p:cNvPr id="22531" name="Rectangle 3"/>
          <p:cNvSpPr>
            <a:spLocks noGrp="1" noChangeArrowheads="1"/>
          </p:cNvSpPr>
          <p:nvPr>
            <p:ph type="body" idx="1"/>
          </p:nvPr>
        </p:nvSpPr>
        <p:spPr/>
        <p:txBody>
          <a:bodyPr/>
          <a:lstStyle/>
          <a:p>
            <a:r>
              <a:rPr lang="en-US" dirty="0"/>
              <a:t>Iterate over a large number of records</a:t>
            </a:r>
          </a:p>
          <a:p>
            <a:r>
              <a:rPr lang="en-US" dirty="0"/>
              <a:t>Extract something of interest from each</a:t>
            </a:r>
          </a:p>
          <a:p>
            <a:r>
              <a:rPr lang="en-US" dirty="0"/>
              <a:t>Shuffle and sort intermediate results</a:t>
            </a:r>
          </a:p>
          <a:p>
            <a:r>
              <a:rPr lang="en-US" dirty="0"/>
              <a:t>Aggregate intermediate results</a:t>
            </a:r>
          </a:p>
          <a:p>
            <a:r>
              <a:rPr lang="en-US" dirty="0"/>
              <a:t>Generate final output</a:t>
            </a:r>
          </a:p>
        </p:txBody>
      </p:sp>
      <p:sp>
        <p:nvSpPr>
          <p:cNvPr id="17412" name="Text Box 4"/>
          <p:cNvSpPr txBox="1">
            <a:spLocks noChangeArrowheads="1"/>
          </p:cNvSpPr>
          <p:nvPr/>
        </p:nvSpPr>
        <p:spPr bwMode="auto">
          <a:xfrm>
            <a:off x="2514600" y="5486400"/>
            <a:ext cx="5943600" cy="830997"/>
          </a:xfrm>
          <a:prstGeom prst="rect">
            <a:avLst/>
          </a:prstGeom>
          <a:noFill/>
          <a:ln w="9525">
            <a:noFill/>
            <a:miter lim="800000"/>
            <a:headEnd/>
            <a:tailEnd/>
          </a:ln>
        </p:spPr>
        <p:txBody>
          <a:bodyPr wrap="square">
            <a:spAutoFit/>
          </a:bodyPr>
          <a:lstStyle/>
          <a:p>
            <a:r>
              <a:rPr lang="en-US" sz="2400" dirty="0">
                <a:solidFill>
                  <a:srgbClr val="FF0000"/>
                </a:solidFill>
                <a:latin typeface="Gill Sans"/>
                <a:cs typeface="Gill Sans"/>
              </a:rPr>
              <a:t>Key idea: provide a functional abstraction for these two operations</a:t>
            </a:r>
          </a:p>
        </p:txBody>
      </p:sp>
      <p:sp>
        <p:nvSpPr>
          <p:cNvPr id="6" name="TextBox 5"/>
          <p:cNvSpPr txBox="1">
            <a:spLocks noChangeArrowheads="1"/>
          </p:cNvSpPr>
          <p:nvPr/>
        </p:nvSpPr>
        <p:spPr bwMode="auto">
          <a:xfrm rot="-811533">
            <a:off x="4639614" y="2722301"/>
            <a:ext cx="151716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
        <p:nvSpPr>
          <p:cNvPr id="7"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(Dean and </a:t>
            </a:r>
            <a:r>
              <a:rPr lang="en-US" sz="1000" b="0" dirty="0" err="1">
                <a:solidFill>
                  <a:schemeClr val="bg1"/>
                </a:solidFill>
              </a:rPr>
              <a:t>Ghemawat</a:t>
            </a:r>
            <a:r>
              <a:rPr lang="en-US" sz="1000" b="0" dirty="0">
                <a:solidFill>
                  <a:schemeClr val="bg1"/>
                </a:solidFill>
              </a:rPr>
              <a:t>, OSDI 2004)</a:t>
            </a:r>
          </a:p>
        </p:txBody>
      </p:sp>
      <p:sp>
        <p:nvSpPr>
          <p:cNvPr id="2" name="Slide Number Placeholder 1"/>
          <p:cNvSpPr>
            <a:spLocks noGrp="1"/>
          </p:cNvSpPr>
          <p:nvPr>
            <p:ph type="sldNum" sz="quarter" idx="10"/>
          </p:nvPr>
        </p:nvSpPr>
        <p:spPr/>
        <p:txBody>
          <a:bodyPr/>
          <a:lstStyle/>
          <a:p>
            <a:fld id="{95C605C4-1F5B-4B2B-8458-3FC432AF1FAC}" type="slidenum">
              <a:rPr lang="en-US" smtClean="0"/>
              <a:t>42</a:t>
            </a:fld>
            <a:endParaRPr lang="en-US"/>
          </a:p>
        </p:txBody>
      </p:sp>
      <p:sp>
        <p:nvSpPr>
          <p:cNvPr id="9" name="TextBox 8">
            <a:extLst>
              <a:ext uri="{FF2B5EF4-FFF2-40B4-BE49-F238E27FC236}">
                <a16:creationId xmlns:a16="http://schemas.microsoft.com/office/drawing/2014/main" id="{233F612C-D06E-5844-A47E-2AE9EE17657D}"/>
              </a:ext>
            </a:extLst>
          </p:cNvPr>
          <p:cNvSpPr txBox="1">
            <a:spLocks noChangeArrowheads="1"/>
          </p:cNvSpPr>
          <p:nvPr/>
        </p:nvSpPr>
        <p:spPr bwMode="auto">
          <a:xfrm rot="-811533">
            <a:off x="5326777" y="2030710"/>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10" name="TextBox 9">
            <a:extLst>
              <a:ext uri="{FF2B5EF4-FFF2-40B4-BE49-F238E27FC236}">
                <a16:creationId xmlns:a16="http://schemas.microsoft.com/office/drawing/2014/main" id="{8B802CC1-2975-4445-A079-882968B04F2A}"/>
              </a:ext>
            </a:extLst>
          </p:cNvPr>
          <p:cNvSpPr txBox="1">
            <a:spLocks noChangeArrowheads="1"/>
          </p:cNvSpPr>
          <p:nvPr/>
        </p:nvSpPr>
        <p:spPr bwMode="auto">
          <a:xfrm rot="-811533">
            <a:off x="5973556" y="138312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4156254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2F5FE8-482C-D744-994F-5865905210F9}"/>
              </a:ext>
            </a:extLst>
          </p:cNvPr>
          <p:cNvSpPr>
            <a:spLocks noGrp="1"/>
          </p:cNvSpPr>
          <p:nvPr>
            <p:ph idx="1"/>
          </p:nvPr>
        </p:nvSpPr>
        <p:spPr>
          <a:xfrm>
            <a:off x="381000" y="1295400"/>
            <a:ext cx="8458200" cy="5105400"/>
          </a:xfrm>
        </p:spPr>
        <p:txBody>
          <a:bodyPr/>
          <a:lstStyle/>
          <a:p>
            <a:r>
              <a:rPr lang="en-US" dirty="0"/>
              <a:t>Imagine you are hired to develop the software for Singapore’s election counting system.</a:t>
            </a:r>
          </a:p>
          <a:p>
            <a:r>
              <a:rPr lang="en-US" dirty="0"/>
              <a:t>You need to </a:t>
            </a:r>
            <a:r>
              <a:rPr lang="en-US" b="1" dirty="0"/>
              <a:t>aggregate</a:t>
            </a:r>
            <a:r>
              <a:rPr lang="en-US" dirty="0"/>
              <a:t> vote counts from multiple stations into the final counts.</a:t>
            </a:r>
          </a:p>
        </p:txBody>
      </p:sp>
      <p:sp>
        <p:nvSpPr>
          <p:cNvPr id="3" name="Title 2">
            <a:extLst>
              <a:ext uri="{FF2B5EF4-FFF2-40B4-BE49-F238E27FC236}">
                <a16:creationId xmlns:a16="http://schemas.microsoft.com/office/drawing/2014/main" id="{FC968757-E472-6F4E-8919-D53D81DFC3F3}"/>
              </a:ext>
            </a:extLst>
          </p:cNvPr>
          <p:cNvSpPr>
            <a:spLocks noGrp="1"/>
          </p:cNvSpPr>
          <p:nvPr>
            <p:ph type="title"/>
          </p:nvPr>
        </p:nvSpPr>
        <p:spPr/>
        <p:txBody>
          <a:bodyPr/>
          <a:lstStyle/>
          <a:p>
            <a:r>
              <a:rPr lang="en-US" dirty="0"/>
              <a:t>Basic Example: Tabulating Election Results from Multiple Polling Sites</a:t>
            </a:r>
          </a:p>
        </p:txBody>
      </p:sp>
      <p:sp>
        <p:nvSpPr>
          <p:cNvPr id="4" name="Slide Number Placeholder 3">
            <a:extLst>
              <a:ext uri="{FF2B5EF4-FFF2-40B4-BE49-F238E27FC236}">
                <a16:creationId xmlns:a16="http://schemas.microsoft.com/office/drawing/2014/main" id="{18BF3D08-AB13-FC4A-8611-0E48BD3E2E2C}"/>
              </a:ext>
            </a:extLst>
          </p:cNvPr>
          <p:cNvSpPr>
            <a:spLocks noGrp="1"/>
          </p:cNvSpPr>
          <p:nvPr>
            <p:ph type="sldNum" sz="quarter" idx="10"/>
          </p:nvPr>
        </p:nvSpPr>
        <p:spPr/>
        <p:txBody>
          <a:bodyPr/>
          <a:lstStyle/>
          <a:p>
            <a:fld id="{95C605C4-1F5B-4B2B-8458-3FC432AF1FAC}" type="slidenum">
              <a:rPr lang="en-US" smtClean="0"/>
              <a:t>43</a:t>
            </a:fld>
            <a:endParaRPr lang="en-US"/>
          </a:p>
        </p:txBody>
      </p:sp>
      <p:pic>
        <p:nvPicPr>
          <p:cNvPr id="6" name="Picture 5">
            <a:extLst>
              <a:ext uri="{FF2B5EF4-FFF2-40B4-BE49-F238E27FC236}">
                <a16:creationId xmlns:a16="http://schemas.microsoft.com/office/drawing/2014/main" id="{35BAF052-33A3-7845-B295-88BC201EEECB}"/>
              </a:ext>
            </a:extLst>
          </p:cNvPr>
          <p:cNvPicPr>
            <a:picLocks noChangeAspect="1"/>
          </p:cNvPicPr>
          <p:nvPr/>
        </p:nvPicPr>
        <p:blipFill>
          <a:blip r:embed="rId3"/>
          <a:stretch>
            <a:fillRect/>
          </a:stretch>
        </p:blipFill>
        <p:spPr>
          <a:xfrm>
            <a:off x="3321050" y="2872489"/>
            <a:ext cx="1739900" cy="926076"/>
          </a:xfrm>
          <a:prstGeom prst="rect">
            <a:avLst/>
          </a:prstGeom>
        </p:spPr>
      </p:pic>
      <p:pic>
        <p:nvPicPr>
          <p:cNvPr id="8" name="Picture 7">
            <a:extLst>
              <a:ext uri="{FF2B5EF4-FFF2-40B4-BE49-F238E27FC236}">
                <a16:creationId xmlns:a16="http://schemas.microsoft.com/office/drawing/2014/main" id="{BDD2F25B-83CE-0F4D-B23A-69596A15753F}"/>
              </a:ext>
            </a:extLst>
          </p:cNvPr>
          <p:cNvPicPr>
            <a:picLocks noChangeAspect="1"/>
          </p:cNvPicPr>
          <p:nvPr/>
        </p:nvPicPr>
        <p:blipFill>
          <a:blip r:embed="rId3"/>
          <a:stretch>
            <a:fillRect/>
          </a:stretch>
        </p:blipFill>
        <p:spPr>
          <a:xfrm>
            <a:off x="1817352" y="5467488"/>
            <a:ext cx="1739900" cy="926076"/>
          </a:xfrm>
          <a:prstGeom prst="rect">
            <a:avLst/>
          </a:prstGeom>
        </p:spPr>
      </p:pic>
      <p:pic>
        <p:nvPicPr>
          <p:cNvPr id="9" name="Picture 8">
            <a:extLst>
              <a:ext uri="{FF2B5EF4-FFF2-40B4-BE49-F238E27FC236}">
                <a16:creationId xmlns:a16="http://schemas.microsoft.com/office/drawing/2014/main" id="{A89F69C0-2CCD-3D40-A44C-01F727C82ECB}"/>
              </a:ext>
            </a:extLst>
          </p:cNvPr>
          <p:cNvPicPr>
            <a:picLocks noChangeAspect="1"/>
          </p:cNvPicPr>
          <p:nvPr/>
        </p:nvPicPr>
        <p:blipFill>
          <a:blip r:embed="rId3"/>
          <a:stretch>
            <a:fillRect/>
          </a:stretch>
        </p:blipFill>
        <p:spPr>
          <a:xfrm>
            <a:off x="4941552" y="5467488"/>
            <a:ext cx="1739900" cy="926076"/>
          </a:xfrm>
          <a:prstGeom prst="rect">
            <a:avLst/>
          </a:prstGeom>
        </p:spPr>
      </p:pic>
      <p:pic>
        <p:nvPicPr>
          <p:cNvPr id="10" name="Picture 9">
            <a:extLst>
              <a:ext uri="{FF2B5EF4-FFF2-40B4-BE49-F238E27FC236}">
                <a16:creationId xmlns:a16="http://schemas.microsoft.com/office/drawing/2014/main" id="{BFCECAD9-DF30-4D46-936C-A09A8EFC9D11}"/>
              </a:ext>
            </a:extLst>
          </p:cNvPr>
          <p:cNvPicPr>
            <a:picLocks noChangeAspect="1"/>
          </p:cNvPicPr>
          <p:nvPr/>
        </p:nvPicPr>
        <p:blipFill>
          <a:blip r:embed="rId4"/>
          <a:stretch>
            <a:fillRect/>
          </a:stretch>
        </p:blipFill>
        <p:spPr>
          <a:xfrm>
            <a:off x="3811252" y="4402327"/>
            <a:ext cx="812800" cy="812800"/>
          </a:xfrm>
          <a:prstGeom prst="rect">
            <a:avLst/>
          </a:prstGeom>
        </p:spPr>
      </p:pic>
      <p:cxnSp>
        <p:nvCxnSpPr>
          <p:cNvPr id="12" name="Straight Connector 11">
            <a:extLst>
              <a:ext uri="{FF2B5EF4-FFF2-40B4-BE49-F238E27FC236}">
                <a16:creationId xmlns:a16="http://schemas.microsoft.com/office/drawing/2014/main" id="{3167E735-63C5-E041-8D23-983C24DBE2DC}"/>
              </a:ext>
            </a:extLst>
          </p:cNvPr>
          <p:cNvCxnSpPr/>
          <p:nvPr/>
        </p:nvCxnSpPr>
        <p:spPr bwMode="auto">
          <a:xfrm flipV="1">
            <a:off x="3188952" y="5215127"/>
            <a:ext cx="622300" cy="48260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3" name="Straight Connector 12">
            <a:extLst>
              <a:ext uri="{FF2B5EF4-FFF2-40B4-BE49-F238E27FC236}">
                <a16:creationId xmlns:a16="http://schemas.microsoft.com/office/drawing/2014/main" id="{4308AC3F-6B83-1E4C-BEF4-46DCCD6B0966}"/>
              </a:ext>
            </a:extLst>
          </p:cNvPr>
          <p:cNvCxnSpPr>
            <a:cxnSpLocks/>
          </p:cNvCxnSpPr>
          <p:nvPr/>
        </p:nvCxnSpPr>
        <p:spPr bwMode="auto">
          <a:xfrm flipH="1" flipV="1">
            <a:off x="4624052" y="5252203"/>
            <a:ext cx="762000" cy="389706"/>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8" name="Straight Connector 17">
            <a:extLst>
              <a:ext uri="{FF2B5EF4-FFF2-40B4-BE49-F238E27FC236}">
                <a16:creationId xmlns:a16="http://schemas.microsoft.com/office/drawing/2014/main" id="{B427F34F-0872-7A41-97EE-AEACC48E2023}"/>
              </a:ext>
            </a:extLst>
          </p:cNvPr>
          <p:cNvCxnSpPr>
            <a:cxnSpLocks/>
          </p:cNvCxnSpPr>
          <p:nvPr/>
        </p:nvCxnSpPr>
        <p:spPr bwMode="auto">
          <a:xfrm flipH="1">
            <a:off x="4191000" y="3810000"/>
            <a:ext cx="1" cy="45720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20" name="TextBox 19">
            <a:extLst>
              <a:ext uri="{FF2B5EF4-FFF2-40B4-BE49-F238E27FC236}">
                <a16:creationId xmlns:a16="http://schemas.microsoft.com/office/drawing/2014/main" id="{77EC8FEB-25A0-AB48-B053-A17908F73740}"/>
              </a:ext>
            </a:extLst>
          </p:cNvPr>
          <p:cNvSpPr txBox="1"/>
          <p:nvPr/>
        </p:nvSpPr>
        <p:spPr>
          <a:xfrm>
            <a:off x="2976244" y="3115025"/>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21" name="TextBox 20">
            <a:extLst>
              <a:ext uri="{FF2B5EF4-FFF2-40B4-BE49-F238E27FC236}">
                <a16:creationId xmlns:a16="http://schemas.microsoft.com/office/drawing/2014/main" id="{C8DB25C9-B4B4-544F-8859-AAEF4E2E880B}"/>
              </a:ext>
            </a:extLst>
          </p:cNvPr>
          <p:cNvSpPr txBox="1"/>
          <p:nvPr/>
        </p:nvSpPr>
        <p:spPr>
          <a:xfrm>
            <a:off x="1534999" y="5733382"/>
            <a:ext cx="689612" cy="646331"/>
          </a:xfrm>
          <a:prstGeom prst="rect">
            <a:avLst/>
          </a:prstGeom>
          <a:noFill/>
        </p:spPr>
        <p:txBody>
          <a:bodyPr wrap="none" rtlCol="0">
            <a:spAutoFit/>
          </a:bodyPr>
          <a:lstStyle/>
          <a:p>
            <a:r>
              <a:rPr lang="en-US" sz="1200" b="0" dirty="0">
                <a:solidFill>
                  <a:schemeClr val="bg1"/>
                </a:solidFill>
              </a:rPr>
              <a:t>Party B</a:t>
            </a:r>
          </a:p>
          <a:p>
            <a:r>
              <a:rPr lang="en-US" sz="1200" b="0" dirty="0">
                <a:solidFill>
                  <a:schemeClr val="bg1"/>
                </a:solidFill>
              </a:rPr>
              <a:t>Party B</a:t>
            </a:r>
          </a:p>
          <a:p>
            <a:r>
              <a:rPr lang="en-US" sz="1200" b="0" dirty="0">
                <a:solidFill>
                  <a:schemeClr val="bg1"/>
                </a:solidFill>
              </a:rPr>
              <a:t>Party A</a:t>
            </a:r>
          </a:p>
        </p:txBody>
      </p:sp>
      <p:sp>
        <p:nvSpPr>
          <p:cNvPr id="22" name="TextBox 21">
            <a:extLst>
              <a:ext uri="{FF2B5EF4-FFF2-40B4-BE49-F238E27FC236}">
                <a16:creationId xmlns:a16="http://schemas.microsoft.com/office/drawing/2014/main" id="{77996884-92FA-BD43-B063-83EFC110C01B}"/>
              </a:ext>
            </a:extLst>
          </p:cNvPr>
          <p:cNvSpPr txBox="1"/>
          <p:nvPr/>
        </p:nvSpPr>
        <p:spPr>
          <a:xfrm>
            <a:off x="6320616" y="5733382"/>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Tree>
    <p:extLst>
      <p:ext uri="{BB962C8B-B14F-4D97-AF65-F5344CB8AC3E}">
        <p14:creationId xmlns:p14="http://schemas.microsoft.com/office/powerpoint/2010/main" val="26647022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2F5FE8-482C-D744-994F-5865905210F9}"/>
              </a:ext>
            </a:extLst>
          </p:cNvPr>
          <p:cNvSpPr>
            <a:spLocks noGrp="1"/>
          </p:cNvSpPr>
          <p:nvPr>
            <p:ph idx="1"/>
          </p:nvPr>
        </p:nvSpPr>
        <p:spPr>
          <a:xfrm>
            <a:off x="381000" y="1295400"/>
            <a:ext cx="8458200" cy="5105400"/>
          </a:xfrm>
        </p:spPr>
        <p:txBody>
          <a:bodyPr/>
          <a:lstStyle/>
          <a:p>
            <a:r>
              <a:rPr lang="en-US" dirty="0"/>
              <a:t>Imagine you are hired to develop the software for Singapore’s election counting system.</a:t>
            </a:r>
          </a:p>
          <a:p>
            <a:r>
              <a:rPr lang="en-US" dirty="0"/>
              <a:t>You need to </a:t>
            </a:r>
            <a:r>
              <a:rPr lang="en-US" b="1" dirty="0"/>
              <a:t>aggregate</a:t>
            </a:r>
            <a:r>
              <a:rPr lang="en-US" dirty="0"/>
              <a:t> vote counts from multiple stations into the final counts.</a:t>
            </a:r>
          </a:p>
        </p:txBody>
      </p:sp>
      <p:sp>
        <p:nvSpPr>
          <p:cNvPr id="3" name="Title 2">
            <a:extLst>
              <a:ext uri="{FF2B5EF4-FFF2-40B4-BE49-F238E27FC236}">
                <a16:creationId xmlns:a16="http://schemas.microsoft.com/office/drawing/2014/main" id="{FC968757-E472-6F4E-8919-D53D81DFC3F3}"/>
              </a:ext>
            </a:extLst>
          </p:cNvPr>
          <p:cNvSpPr>
            <a:spLocks noGrp="1"/>
          </p:cNvSpPr>
          <p:nvPr>
            <p:ph type="title"/>
          </p:nvPr>
        </p:nvSpPr>
        <p:spPr/>
        <p:txBody>
          <a:bodyPr/>
          <a:lstStyle/>
          <a:p>
            <a:r>
              <a:rPr lang="en-US" dirty="0"/>
              <a:t>Basic Example: Tabulating Election Results from Multiple Polling Sites</a:t>
            </a:r>
          </a:p>
        </p:txBody>
      </p:sp>
      <p:sp>
        <p:nvSpPr>
          <p:cNvPr id="4" name="Slide Number Placeholder 3">
            <a:extLst>
              <a:ext uri="{FF2B5EF4-FFF2-40B4-BE49-F238E27FC236}">
                <a16:creationId xmlns:a16="http://schemas.microsoft.com/office/drawing/2014/main" id="{18BF3D08-AB13-FC4A-8611-0E48BD3E2E2C}"/>
              </a:ext>
            </a:extLst>
          </p:cNvPr>
          <p:cNvSpPr>
            <a:spLocks noGrp="1"/>
          </p:cNvSpPr>
          <p:nvPr>
            <p:ph type="sldNum" sz="quarter" idx="10"/>
          </p:nvPr>
        </p:nvSpPr>
        <p:spPr/>
        <p:txBody>
          <a:bodyPr/>
          <a:lstStyle/>
          <a:p>
            <a:fld id="{95C605C4-1F5B-4B2B-8458-3FC432AF1FAC}" type="slidenum">
              <a:rPr lang="en-US" smtClean="0"/>
              <a:t>44</a:t>
            </a:fld>
            <a:endParaRPr lang="en-US"/>
          </a:p>
        </p:txBody>
      </p:sp>
      <p:pic>
        <p:nvPicPr>
          <p:cNvPr id="6" name="Picture 5">
            <a:extLst>
              <a:ext uri="{FF2B5EF4-FFF2-40B4-BE49-F238E27FC236}">
                <a16:creationId xmlns:a16="http://schemas.microsoft.com/office/drawing/2014/main" id="{35BAF052-33A3-7845-B295-88BC201EEECB}"/>
              </a:ext>
            </a:extLst>
          </p:cNvPr>
          <p:cNvPicPr>
            <a:picLocks noChangeAspect="1"/>
          </p:cNvPicPr>
          <p:nvPr/>
        </p:nvPicPr>
        <p:blipFill>
          <a:blip r:embed="rId3"/>
          <a:stretch>
            <a:fillRect/>
          </a:stretch>
        </p:blipFill>
        <p:spPr>
          <a:xfrm>
            <a:off x="3321050" y="2872489"/>
            <a:ext cx="1739900" cy="926076"/>
          </a:xfrm>
          <a:prstGeom prst="rect">
            <a:avLst/>
          </a:prstGeom>
        </p:spPr>
      </p:pic>
      <p:pic>
        <p:nvPicPr>
          <p:cNvPr id="8" name="Picture 7">
            <a:extLst>
              <a:ext uri="{FF2B5EF4-FFF2-40B4-BE49-F238E27FC236}">
                <a16:creationId xmlns:a16="http://schemas.microsoft.com/office/drawing/2014/main" id="{BDD2F25B-83CE-0F4D-B23A-69596A15753F}"/>
              </a:ext>
            </a:extLst>
          </p:cNvPr>
          <p:cNvPicPr>
            <a:picLocks noChangeAspect="1"/>
          </p:cNvPicPr>
          <p:nvPr/>
        </p:nvPicPr>
        <p:blipFill>
          <a:blip r:embed="rId3"/>
          <a:stretch>
            <a:fillRect/>
          </a:stretch>
        </p:blipFill>
        <p:spPr>
          <a:xfrm>
            <a:off x="1817352" y="5467488"/>
            <a:ext cx="1739900" cy="926076"/>
          </a:xfrm>
          <a:prstGeom prst="rect">
            <a:avLst/>
          </a:prstGeom>
        </p:spPr>
      </p:pic>
      <p:pic>
        <p:nvPicPr>
          <p:cNvPr id="9" name="Picture 8">
            <a:extLst>
              <a:ext uri="{FF2B5EF4-FFF2-40B4-BE49-F238E27FC236}">
                <a16:creationId xmlns:a16="http://schemas.microsoft.com/office/drawing/2014/main" id="{A89F69C0-2CCD-3D40-A44C-01F727C82ECB}"/>
              </a:ext>
            </a:extLst>
          </p:cNvPr>
          <p:cNvPicPr>
            <a:picLocks noChangeAspect="1"/>
          </p:cNvPicPr>
          <p:nvPr/>
        </p:nvPicPr>
        <p:blipFill>
          <a:blip r:embed="rId3"/>
          <a:stretch>
            <a:fillRect/>
          </a:stretch>
        </p:blipFill>
        <p:spPr>
          <a:xfrm>
            <a:off x="4941552" y="5467488"/>
            <a:ext cx="1739900" cy="926076"/>
          </a:xfrm>
          <a:prstGeom prst="rect">
            <a:avLst/>
          </a:prstGeom>
        </p:spPr>
      </p:pic>
      <p:pic>
        <p:nvPicPr>
          <p:cNvPr id="10" name="Picture 9">
            <a:extLst>
              <a:ext uri="{FF2B5EF4-FFF2-40B4-BE49-F238E27FC236}">
                <a16:creationId xmlns:a16="http://schemas.microsoft.com/office/drawing/2014/main" id="{BFCECAD9-DF30-4D46-936C-A09A8EFC9D11}"/>
              </a:ext>
            </a:extLst>
          </p:cNvPr>
          <p:cNvPicPr>
            <a:picLocks noChangeAspect="1"/>
          </p:cNvPicPr>
          <p:nvPr/>
        </p:nvPicPr>
        <p:blipFill>
          <a:blip r:embed="rId4"/>
          <a:stretch>
            <a:fillRect/>
          </a:stretch>
        </p:blipFill>
        <p:spPr>
          <a:xfrm>
            <a:off x="3811252" y="4402327"/>
            <a:ext cx="812800" cy="812800"/>
          </a:xfrm>
          <a:prstGeom prst="rect">
            <a:avLst/>
          </a:prstGeom>
        </p:spPr>
      </p:pic>
      <p:cxnSp>
        <p:nvCxnSpPr>
          <p:cNvPr id="12" name="Straight Connector 11">
            <a:extLst>
              <a:ext uri="{FF2B5EF4-FFF2-40B4-BE49-F238E27FC236}">
                <a16:creationId xmlns:a16="http://schemas.microsoft.com/office/drawing/2014/main" id="{3167E735-63C5-E041-8D23-983C24DBE2DC}"/>
              </a:ext>
            </a:extLst>
          </p:cNvPr>
          <p:cNvCxnSpPr/>
          <p:nvPr/>
        </p:nvCxnSpPr>
        <p:spPr bwMode="auto">
          <a:xfrm flipV="1">
            <a:off x="3188952" y="5215127"/>
            <a:ext cx="622300" cy="48260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3" name="Straight Connector 12">
            <a:extLst>
              <a:ext uri="{FF2B5EF4-FFF2-40B4-BE49-F238E27FC236}">
                <a16:creationId xmlns:a16="http://schemas.microsoft.com/office/drawing/2014/main" id="{4308AC3F-6B83-1E4C-BEF4-46DCCD6B0966}"/>
              </a:ext>
            </a:extLst>
          </p:cNvPr>
          <p:cNvCxnSpPr>
            <a:cxnSpLocks/>
          </p:cNvCxnSpPr>
          <p:nvPr/>
        </p:nvCxnSpPr>
        <p:spPr bwMode="auto">
          <a:xfrm flipH="1" flipV="1">
            <a:off x="4624052" y="5252203"/>
            <a:ext cx="762000" cy="389706"/>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8" name="Straight Connector 17">
            <a:extLst>
              <a:ext uri="{FF2B5EF4-FFF2-40B4-BE49-F238E27FC236}">
                <a16:creationId xmlns:a16="http://schemas.microsoft.com/office/drawing/2014/main" id="{B427F34F-0872-7A41-97EE-AEACC48E2023}"/>
              </a:ext>
            </a:extLst>
          </p:cNvPr>
          <p:cNvCxnSpPr>
            <a:cxnSpLocks/>
          </p:cNvCxnSpPr>
          <p:nvPr/>
        </p:nvCxnSpPr>
        <p:spPr bwMode="auto">
          <a:xfrm flipH="1">
            <a:off x="4191000" y="3810000"/>
            <a:ext cx="1" cy="45720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20" name="TextBox 19">
            <a:extLst>
              <a:ext uri="{FF2B5EF4-FFF2-40B4-BE49-F238E27FC236}">
                <a16:creationId xmlns:a16="http://schemas.microsoft.com/office/drawing/2014/main" id="{77EC8FEB-25A0-AB48-B053-A17908F73740}"/>
              </a:ext>
            </a:extLst>
          </p:cNvPr>
          <p:cNvSpPr txBox="1"/>
          <p:nvPr/>
        </p:nvSpPr>
        <p:spPr>
          <a:xfrm>
            <a:off x="2976244" y="3115025"/>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21" name="TextBox 20">
            <a:extLst>
              <a:ext uri="{FF2B5EF4-FFF2-40B4-BE49-F238E27FC236}">
                <a16:creationId xmlns:a16="http://schemas.microsoft.com/office/drawing/2014/main" id="{C8DB25C9-B4B4-544F-8859-AAEF4E2E880B}"/>
              </a:ext>
            </a:extLst>
          </p:cNvPr>
          <p:cNvSpPr txBox="1"/>
          <p:nvPr/>
        </p:nvSpPr>
        <p:spPr>
          <a:xfrm>
            <a:off x="1534999" y="5733382"/>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22" name="TextBox 21">
            <a:extLst>
              <a:ext uri="{FF2B5EF4-FFF2-40B4-BE49-F238E27FC236}">
                <a16:creationId xmlns:a16="http://schemas.microsoft.com/office/drawing/2014/main" id="{77996884-92FA-BD43-B063-83EFC110C01B}"/>
              </a:ext>
            </a:extLst>
          </p:cNvPr>
          <p:cNvSpPr txBox="1"/>
          <p:nvPr/>
        </p:nvSpPr>
        <p:spPr>
          <a:xfrm>
            <a:off x="6320616" y="5733382"/>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4279C806-6D43-DD48-AD2C-071318FACF89}"/>
              </a:ext>
            </a:extLst>
          </p:cNvPr>
          <p:cNvSpPr txBox="1"/>
          <p:nvPr/>
        </p:nvSpPr>
        <p:spPr>
          <a:xfrm>
            <a:off x="4647069" y="4475332"/>
            <a:ext cx="901209" cy="461665"/>
          </a:xfrm>
          <a:prstGeom prst="rect">
            <a:avLst/>
          </a:prstGeom>
          <a:noFill/>
        </p:spPr>
        <p:txBody>
          <a:bodyPr wrap="none" rtlCol="0">
            <a:spAutoFit/>
          </a:bodyPr>
          <a:lstStyle/>
          <a:p>
            <a:r>
              <a:rPr lang="en-US" sz="1200" dirty="0">
                <a:solidFill>
                  <a:schemeClr val="bg1"/>
                </a:solidFill>
              </a:rPr>
              <a:t>Party A: 6</a:t>
            </a:r>
          </a:p>
          <a:p>
            <a:r>
              <a:rPr lang="en-US" sz="1200" dirty="0">
                <a:solidFill>
                  <a:schemeClr val="bg1"/>
                </a:solidFill>
              </a:rPr>
              <a:t>Party B: 3</a:t>
            </a:r>
          </a:p>
        </p:txBody>
      </p:sp>
    </p:spTree>
    <p:extLst>
      <p:ext uri="{BB962C8B-B14F-4D97-AF65-F5344CB8AC3E}">
        <p14:creationId xmlns:p14="http://schemas.microsoft.com/office/powerpoint/2010/main" val="339521824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3"/>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3"/>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3"/>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4"/>
          <a:stretch>
            <a:fillRect/>
          </a:stretch>
        </p:blipFill>
        <p:spPr>
          <a:xfrm>
            <a:off x="8340356" y="3335813"/>
            <a:ext cx="708280" cy="708280"/>
          </a:xfrm>
          <a:prstGeom prst="rect">
            <a:avLst/>
          </a:prstGeom>
        </p:spPr>
      </p:pic>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20" name="TextBox 19">
            <a:extLst>
              <a:ext uri="{FF2B5EF4-FFF2-40B4-BE49-F238E27FC236}">
                <a16:creationId xmlns:a16="http://schemas.microsoft.com/office/drawing/2014/main" id="{42E937B7-1337-754B-8E44-24407433B589}"/>
              </a:ext>
            </a:extLst>
          </p:cNvPr>
          <p:cNvSpPr txBox="1"/>
          <p:nvPr/>
        </p:nvSpPr>
        <p:spPr>
          <a:xfrm>
            <a:off x="8229600" y="4065565"/>
            <a:ext cx="895502" cy="461665"/>
          </a:xfrm>
          <a:prstGeom prst="rect">
            <a:avLst/>
          </a:prstGeom>
          <a:noFill/>
        </p:spPr>
        <p:txBody>
          <a:bodyPr wrap="none" rtlCol="0">
            <a:spAutoFit/>
          </a:bodyPr>
          <a:lstStyle/>
          <a:p>
            <a:r>
              <a:rPr lang="en-US" sz="1200" dirty="0">
                <a:solidFill>
                  <a:schemeClr val="bg1"/>
                </a:solidFill>
              </a:rPr>
              <a:t>Party A: 6</a:t>
            </a:r>
          </a:p>
          <a:p>
            <a:r>
              <a:rPr lang="en-US" sz="1200" dirty="0">
                <a:solidFill>
                  <a:schemeClr val="bg1"/>
                </a:solidFill>
              </a:rPr>
              <a:t>Party B: 3</a:t>
            </a:r>
          </a:p>
        </p:txBody>
      </p:sp>
      <p:sp>
        <p:nvSpPr>
          <p:cNvPr id="12" name="TextBox 11">
            <a:extLst>
              <a:ext uri="{FF2B5EF4-FFF2-40B4-BE49-F238E27FC236}">
                <a16:creationId xmlns:a16="http://schemas.microsoft.com/office/drawing/2014/main" id="{9748A699-04C0-3545-A053-183ADC3F0460}"/>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sp>
        <p:nvSpPr>
          <p:cNvPr id="13" name="TextBox 12">
            <a:extLst>
              <a:ext uri="{FF2B5EF4-FFF2-40B4-BE49-F238E27FC236}">
                <a16:creationId xmlns:a16="http://schemas.microsoft.com/office/drawing/2014/main" id="{6F32C37B-E637-274A-9739-77609358B218}"/>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14" name="TextBox 13">
            <a:extLst>
              <a:ext uri="{FF2B5EF4-FFF2-40B4-BE49-F238E27FC236}">
                <a16:creationId xmlns:a16="http://schemas.microsoft.com/office/drawing/2014/main" id="{E3F19652-BD7C-3145-AA4D-0B8F63B03960}"/>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31494095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3"/>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3"/>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3"/>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4"/>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31" name="TextBox 30">
            <a:extLst>
              <a:ext uri="{FF2B5EF4-FFF2-40B4-BE49-F238E27FC236}">
                <a16:creationId xmlns:a16="http://schemas.microsoft.com/office/drawing/2014/main" id="{9D11B8B8-2ECB-BF47-8A1F-AF077536A00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33" name="TextBox 32">
            <a:extLst>
              <a:ext uri="{FF2B5EF4-FFF2-40B4-BE49-F238E27FC236}">
                <a16:creationId xmlns:a16="http://schemas.microsoft.com/office/drawing/2014/main" id="{B3699749-682E-9C4C-8BCD-40138CE5795E}"/>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300733738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EC0E9A-BDFE-D14E-9CB7-9E151594B464}"/>
              </a:ext>
            </a:extLst>
          </p:cNvPr>
          <p:cNvPicPr>
            <a:picLocks noChangeAspect="1"/>
          </p:cNvPicPr>
          <p:nvPr/>
        </p:nvPicPr>
        <p:blipFill>
          <a:blip r:embed="rId3"/>
          <a:stretch>
            <a:fillRect/>
          </a:stretch>
        </p:blipFill>
        <p:spPr>
          <a:xfrm>
            <a:off x="4124347" y="3659788"/>
            <a:ext cx="888675" cy="590539"/>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47</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47</a:t>
            </a:fld>
            <a:endParaRPr lang="en-US"/>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4"/>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4"/>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4"/>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5"/>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33" name="Straight Connector 32">
            <a:extLst>
              <a:ext uri="{FF2B5EF4-FFF2-40B4-BE49-F238E27FC236}">
                <a16:creationId xmlns:a16="http://schemas.microsoft.com/office/drawing/2014/main" id="{30EE7781-5B0C-914C-B6BE-084FA495B6B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B3803397-442F-244F-82CF-7868883DD81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7CED8080-0E06-0F4F-A441-CF112A224F6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42" name="TextBox 41">
            <a:extLst>
              <a:ext uri="{FF2B5EF4-FFF2-40B4-BE49-F238E27FC236}">
                <a16:creationId xmlns:a16="http://schemas.microsoft.com/office/drawing/2014/main" id="{434D427C-53CB-744D-871F-01BB6AD37DBD}"/>
              </a:ext>
            </a:extLst>
          </p:cNvPr>
          <p:cNvSpPr txBox="1"/>
          <p:nvPr/>
        </p:nvSpPr>
        <p:spPr>
          <a:xfrm>
            <a:off x="4962087" y="2915360"/>
            <a:ext cx="458780" cy="1754326"/>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C39589B1-E171-3047-B7B7-3C891A67EF69}"/>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80" name="Straight Connector 79">
            <a:extLst>
              <a:ext uri="{FF2B5EF4-FFF2-40B4-BE49-F238E27FC236}">
                <a16:creationId xmlns:a16="http://schemas.microsoft.com/office/drawing/2014/main" id="{6196629C-E40E-AA4C-8844-CE416E8DF297}"/>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0" name="TextBox 39">
            <a:extLst>
              <a:ext uri="{FF2B5EF4-FFF2-40B4-BE49-F238E27FC236}">
                <a16:creationId xmlns:a16="http://schemas.microsoft.com/office/drawing/2014/main" id="{648E760C-06C8-1544-AB13-63B760DE8F8B}"/>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339512219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EC0E9A-BDFE-D14E-9CB7-9E151594B464}"/>
              </a:ext>
            </a:extLst>
          </p:cNvPr>
          <p:cNvPicPr>
            <a:picLocks noChangeAspect="1"/>
          </p:cNvPicPr>
          <p:nvPr/>
        </p:nvPicPr>
        <p:blipFill>
          <a:blip r:embed="rId3"/>
          <a:stretch>
            <a:fillRect/>
          </a:stretch>
        </p:blipFill>
        <p:spPr>
          <a:xfrm>
            <a:off x="4124347" y="3659788"/>
            <a:ext cx="888675" cy="590539"/>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48</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48</a:t>
            </a:fld>
            <a:endParaRPr lang="en-US"/>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4"/>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4"/>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4"/>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5"/>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33" name="Straight Connector 32">
            <a:extLst>
              <a:ext uri="{FF2B5EF4-FFF2-40B4-BE49-F238E27FC236}">
                <a16:creationId xmlns:a16="http://schemas.microsoft.com/office/drawing/2014/main" id="{30EE7781-5B0C-914C-B6BE-084FA495B6B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B3803397-442F-244F-82CF-7868883DD81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7CED8080-0E06-0F4F-A441-CF112A224F6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42" name="TextBox 41">
            <a:extLst>
              <a:ext uri="{FF2B5EF4-FFF2-40B4-BE49-F238E27FC236}">
                <a16:creationId xmlns:a16="http://schemas.microsoft.com/office/drawing/2014/main" id="{434D427C-53CB-744D-871F-01BB6AD37DBD}"/>
              </a:ext>
            </a:extLst>
          </p:cNvPr>
          <p:cNvSpPr txBox="1"/>
          <p:nvPr/>
        </p:nvSpPr>
        <p:spPr>
          <a:xfrm>
            <a:off x="4962087" y="2915360"/>
            <a:ext cx="458780" cy="1938992"/>
          </a:xfrm>
          <a:prstGeom prst="rect">
            <a:avLst/>
          </a:prstGeom>
          <a:noFill/>
          <a:ln>
            <a:solidFill>
              <a:srgbClr val="FF0000"/>
            </a:solidFill>
            <a:prstDash val="solid"/>
          </a:ln>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B: 1</a:t>
            </a:r>
          </a:p>
        </p:txBody>
      </p: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C39589B1-E171-3047-B7B7-3C891A67EF69}"/>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80" name="Straight Connector 79">
            <a:extLst>
              <a:ext uri="{FF2B5EF4-FFF2-40B4-BE49-F238E27FC236}">
                <a16:creationId xmlns:a16="http://schemas.microsoft.com/office/drawing/2014/main" id="{6196629C-E40E-AA4C-8844-CE416E8DF297}"/>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0" name="TextBox 39">
            <a:extLst>
              <a:ext uri="{FF2B5EF4-FFF2-40B4-BE49-F238E27FC236}">
                <a16:creationId xmlns:a16="http://schemas.microsoft.com/office/drawing/2014/main" id="{DB424458-9FD5-704B-AEC4-93D2A7F3F199}"/>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15076056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EC0E9A-BDFE-D14E-9CB7-9E151594B464}"/>
              </a:ext>
            </a:extLst>
          </p:cNvPr>
          <p:cNvPicPr>
            <a:picLocks noChangeAspect="1"/>
          </p:cNvPicPr>
          <p:nvPr/>
        </p:nvPicPr>
        <p:blipFill>
          <a:blip r:embed="rId3"/>
          <a:stretch>
            <a:fillRect/>
          </a:stretch>
        </p:blipFill>
        <p:spPr>
          <a:xfrm>
            <a:off x="4124347" y="3659788"/>
            <a:ext cx="888675" cy="590539"/>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49</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49</a:t>
            </a:fld>
            <a:endParaRPr lang="en-US"/>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4"/>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4"/>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4"/>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5"/>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33" name="Straight Connector 32">
            <a:extLst>
              <a:ext uri="{FF2B5EF4-FFF2-40B4-BE49-F238E27FC236}">
                <a16:creationId xmlns:a16="http://schemas.microsoft.com/office/drawing/2014/main" id="{30EE7781-5B0C-914C-B6BE-084FA495B6B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B3803397-442F-244F-82CF-7868883DD81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7CED8080-0E06-0F4F-A441-CF112A224F6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42" name="TextBox 41">
            <a:extLst>
              <a:ext uri="{FF2B5EF4-FFF2-40B4-BE49-F238E27FC236}">
                <a16:creationId xmlns:a16="http://schemas.microsoft.com/office/drawing/2014/main" id="{434D427C-53CB-744D-871F-01BB6AD37DBD}"/>
              </a:ext>
            </a:extLst>
          </p:cNvPr>
          <p:cNvSpPr txBox="1"/>
          <p:nvPr/>
        </p:nvSpPr>
        <p:spPr>
          <a:xfrm>
            <a:off x="4962087" y="2915360"/>
            <a:ext cx="458780" cy="1938992"/>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B: 1</a:t>
            </a:r>
          </a:p>
        </p:txBody>
      </p:sp>
      <p:cxnSp>
        <p:nvCxnSpPr>
          <p:cNvPr id="48" name="Straight Connector 47">
            <a:extLst>
              <a:ext uri="{FF2B5EF4-FFF2-40B4-BE49-F238E27FC236}">
                <a16:creationId xmlns:a16="http://schemas.microsoft.com/office/drawing/2014/main" id="{2E28966C-369B-6C41-B75E-4FB1C6435AA0}"/>
              </a:ext>
            </a:extLst>
          </p:cNvPr>
          <p:cNvCxnSpPr>
            <a:cxnSpLocks/>
          </p:cNvCxnSpPr>
          <p:nvPr/>
        </p:nvCxnSpPr>
        <p:spPr bwMode="auto">
          <a:xfrm flipV="1">
            <a:off x="5473353" y="3020178"/>
            <a:ext cx="320502" cy="611057"/>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49" name="Straight Connector 48">
            <a:extLst>
              <a:ext uri="{FF2B5EF4-FFF2-40B4-BE49-F238E27FC236}">
                <a16:creationId xmlns:a16="http://schemas.microsoft.com/office/drawing/2014/main" id="{48A9FD47-C850-DB45-A666-36631AB5EB3E}"/>
              </a:ext>
            </a:extLst>
          </p:cNvPr>
          <p:cNvCxnSpPr>
            <a:cxnSpLocks/>
          </p:cNvCxnSpPr>
          <p:nvPr/>
        </p:nvCxnSpPr>
        <p:spPr bwMode="auto">
          <a:xfrm>
            <a:off x="5473353" y="4688487"/>
            <a:ext cx="3205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50" name="TextBox 49">
            <a:extLst>
              <a:ext uri="{FF2B5EF4-FFF2-40B4-BE49-F238E27FC236}">
                <a16:creationId xmlns:a16="http://schemas.microsoft.com/office/drawing/2014/main" id="{DBA8273E-954E-FB4F-885B-C1AFF226DAF0}"/>
              </a:ext>
            </a:extLst>
          </p:cNvPr>
          <p:cNvSpPr txBox="1"/>
          <p:nvPr/>
        </p:nvSpPr>
        <p:spPr>
          <a:xfrm>
            <a:off x="5653094" y="2441992"/>
            <a:ext cx="642067" cy="646331"/>
          </a:xfrm>
          <a:prstGeom prst="rect">
            <a:avLst/>
          </a:prstGeom>
          <a:noFill/>
        </p:spPr>
        <p:txBody>
          <a:bodyPr wrap="square" rtlCol="0">
            <a:spAutoFit/>
          </a:bodyPr>
          <a:lstStyle/>
          <a:p>
            <a:pPr algn="ctr"/>
            <a:r>
              <a:rPr lang="en-US" sz="1200" b="0" dirty="0">
                <a:solidFill>
                  <a:schemeClr val="bg1"/>
                </a:solidFill>
              </a:rPr>
              <a:t>A: [1,1,1,1,1,1]</a:t>
            </a:r>
          </a:p>
        </p:txBody>
      </p:sp>
      <p:sp>
        <p:nvSpPr>
          <p:cNvPr id="51" name="TextBox 50">
            <a:extLst>
              <a:ext uri="{FF2B5EF4-FFF2-40B4-BE49-F238E27FC236}">
                <a16:creationId xmlns:a16="http://schemas.microsoft.com/office/drawing/2014/main" id="{734D944A-C385-DD4C-A18C-9FBD15901554}"/>
              </a:ext>
            </a:extLst>
          </p:cNvPr>
          <p:cNvSpPr txBox="1"/>
          <p:nvPr/>
        </p:nvSpPr>
        <p:spPr>
          <a:xfrm>
            <a:off x="5574981" y="5131676"/>
            <a:ext cx="757315" cy="461665"/>
          </a:xfrm>
          <a:prstGeom prst="rect">
            <a:avLst/>
          </a:prstGeom>
          <a:noFill/>
        </p:spPr>
        <p:txBody>
          <a:bodyPr wrap="square" rtlCol="0">
            <a:spAutoFit/>
          </a:bodyPr>
          <a:lstStyle/>
          <a:p>
            <a:pPr algn="ctr"/>
            <a:r>
              <a:rPr lang="en-US" sz="1200" b="0" dirty="0">
                <a:solidFill>
                  <a:schemeClr val="bg1"/>
                </a:solidFill>
              </a:rPr>
              <a:t>B: [1,1,1]</a:t>
            </a:r>
          </a:p>
        </p:txBody>
      </p:sp>
      <p:sp>
        <p:nvSpPr>
          <p:cNvPr id="68" name="TextBox 67">
            <a:extLst>
              <a:ext uri="{FF2B5EF4-FFF2-40B4-BE49-F238E27FC236}">
                <a16:creationId xmlns:a16="http://schemas.microsoft.com/office/drawing/2014/main" id="{68E388BC-52D5-B347-9801-A193139FFCD3}"/>
              </a:ext>
            </a:extLst>
          </p:cNvPr>
          <p:cNvSpPr txBox="1"/>
          <p:nvPr/>
        </p:nvSpPr>
        <p:spPr>
          <a:xfrm>
            <a:off x="7859182" y="5245419"/>
            <a:ext cx="757315" cy="276999"/>
          </a:xfrm>
          <a:prstGeom prst="rect">
            <a:avLst/>
          </a:prstGeom>
          <a:noFill/>
        </p:spPr>
        <p:txBody>
          <a:bodyPr wrap="square" rtlCol="0">
            <a:spAutoFit/>
          </a:bodyPr>
          <a:lstStyle/>
          <a:p>
            <a:r>
              <a:rPr lang="en-US" sz="1200" b="0" dirty="0">
                <a:solidFill>
                  <a:schemeClr val="bg1"/>
                </a:solidFill>
              </a:rPr>
              <a:t>B: 4</a:t>
            </a:r>
          </a:p>
        </p:txBody>
      </p: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C39589B1-E171-3047-B7B7-3C891A67EF69}"/>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80" name="Straight Connector 79">
            <a:extLst>
              <a:ext uri="{FF2B5EF4-FFF2-40B4-BE49-F238E27FC236}">
                <a16:creationId xmlns:a16="http://schemas.microsoft.com/office/drawing/2014/main" id="{6196629C-E40E-AA4C-8844-CE416E8DF297}"/>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5" name="TextBox 44">
            <a:extLst>
              <a:ext uri="{FF2B5EF4-FFF2-40B4-BE49-F238E27FC236}">
                <a16:creationId xmlns:a16="http://schemas.microsoft.com/office/drawing/2014/main" id="{D691376D-9BF7-7C44-8DDB-AC7EEFF60D2E}"/>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spTree>
    <p:extLst>
      <p:ext uri="{BB962C8B-B14F-4D97-AF65-F5344CB8AC3E}">
        <p14:creationId xmlns:p14="http://schemas.microsoft.com/office/powerpoint/2010/main" val="12958652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en-US" dirty="0"/>
              <a:t>Date: </a:t>
            </a:r>
            <a:r>
              <a:rPr lang="en-US" altLang="en-US" dirty="0">
                <a:solidFill>
                  <a:srgbClr val="FF0000"/>
                </a:solidFill>
              </a:rPr>
              <a:t>29 Nov</a:t>
            </a:r>
          </a:p>
          <a:p>
            <a:pPr lvl="1"/>
            <a:r>
              <a:rPr lang="en-US" altLang="en-US" dirty="0"/>
              <a:t>Held in class; open book + notes, but no electronics usage</a:t>
            </a:r>
          </a:p>
          <a:p>
            <a:r>
              <a:rPr lang="en-US" altLang="en-US" dirty="0"/>
              <a:t>Focus is on understanding and application, not facts / memorization</a:t>
            </a:r>
          </a:p>
          <a:p>
            <a:r>
              <a:rPr lang="en-US" altLang="en-US" dirty="0"/>
              <a:t>Example questions</a:t>
            </a:r>
            <a:endParaRPr lang="en-SG" altLang="en-US" dirty="0"/>
          </a:p>
          <a:p>
            <a:pPr lvl="1"/>
            <a:r>
              <a:rPr lang="en-SG" altLang="en-US" dirty="0">
                <a:solidFill>
                  <a:srgbClr val="FF0000"/>
                </a:solidFill>
              </a:rPr>
              <a:t>Integrative: </a:t>
            </a:r>
            <a:r>
              <a:rPr lang="en-SG" altLang="en-US" dirty="0"/>
              <a:t>Require you to combine knowledge from different chapters of the textbook</a:t>
            </a:r>
          </a:p>
          <a:p>
            <a:pPr lvl="1"/>
            <a:r>
              <a:rPr lang="en-SG" altLang="en-US" dirty="0">
                <a:solidFill>
                  <a:srgbClr val="FF0000"/>
                </a:solidFill>
              </a:rPr>
              <a:t>Application: </a:t>
            </a:r>
            <a:r>
              <a:rPr lang="en-SG" altLang="en-US" dirty="0"/>
              <a:t>Require you to apply your knowledge of fundamental concepts to reasonably practical scenarios.</a:t>
            </a:r>
          </a:p>
          <a:p>
            <a:pPr lvl="1"/>
            <a:r>
              <a:rPr lang="en-SG" altLang="en-US" dirty="0">
                <a:solidFill>
                  <a:srgbClr val="FF0000"/>
                </a:solidFill>
              </a:rPr>
              <a:t>“Why not”: </a:t>
            </a:r>
            <a:r>
              <a:rPr lang="en-SG" altLang="en-US" dirty="0"/>
              <a:t>Example: Tommy proposed a solution A to solve problem B. Explain the problem with solution A and how to overcome this problem</a:t>
            </a:r>
          </a:p>
        </p:txBody>
      </p:sp>
      <p:sp>
        <p:nvSpPr>
          <p:cNvPr id="2" name="Title 1"/>
          <p:cNvSpPr>
            <a:spLocks noGrp="1"/>
          </p:cNvSpPr>
          <p:nvPr>
            <p:ph type="title"/>
          </p:nvPr>
        </p:nvSpPr>
        <p:spPr/>
        <p:txBody>
          <a:bodyPr/>
          <a:lstStyle/>
          <a:p>
            <a:r>
              <a:rPr lang="en-US" dirty="0"/>
              <a:t>Final Exam</a:t>
            </a:r>
          </a:p>
        </p:txBody>
      </p:sp>
      <p:sp>
        <p:nvSpPr>
          <p:cNvPr id="4" name="Slide Number Placeholder 3"/>
          <p:cNvSpPr>
            <a:spLocks noGrp="1"/>
          </p:cNvSpPr>
          <p:nvPr>
            <p:ph type="sldNum" sz="quarter" idx="10"/>
          </p:nvPr>
        </p:nvSpPr>
        <p:spPr/>
        <p:txBody>
          <a:bodyPr/>
          <a:lstStyle/>
          <a:p>
            <a:fld id="{95C605C4-1F5B-4B2B-8458-3FC432AF1FAC}" type="slidenum">
              <a:rPr lang="en-US" smtClean="0"/>
              <a:t>5</a:t>
            </a:fld>
            <a:endParaRPr lang="en-US"/>
          </a:p>
        </p:txBody>
      </p:sp>
    </p:spTree>
    <p:extLst>
      <p:ext uri="{BB962C8B-B14F-4D97-AF65-F5344CB8AC3E}">
        <p14:creationId xmlns:p14="http://schemas.microsoft.com/office/powerpoint/2010/main" val="104146611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EC0E9A-BDFE-D14E-9CB7-9E151594B464}"/>
              </a:ext>
            </a:extLst>
          </p:cNvPr>
          <p:cNvPicPr>
            <a:picLocks noChangeAspect="1"/>
          </p:cNvPicPr>
          <p:nvPr/>
        </p:nvPicPr>
        <p:blipFill>
          <a:blip r:embed="rId3"/>
          <a:stretch>
            <a:fillRect/>
          </a:stretch>
        </p:blipFill>
        <p:spPr>
          <a:xfrm>
            <a:off x="4124347" y="3659788"/>
            <a:ext cx="888675" cy="590539"/>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50</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50</a:t>
            </a:fld>
            <a:endParaRPr lang="en-US"/>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4"/>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4"/>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4"/>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5"/>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33" name="Straight Connector 32">
            <a:extLst>
              <a:ext uri="{FF2B5EF4-FFF2-40B4-BE49-F238E27FC236}">
                <a16:creationId xmlns:a16="http://schemas.microsoft.com/office/drawing/2014/main" id="{30EE7781-5B0C-914C-B6BE-084FA495B6B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B3803397-442F-244F-82CF-7868883DD81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7CED8080-0E06-0F4F-A441-CF112A224F6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42" name="TextBox 41">
            <a:extLst>
              <a:ext uri="{FF2B5EF4-FFF2-40B4-BE49-F238E27FC236}">
                <a16:creationId xmlns:a16="http://schemas.microsoft.com/office/drawing/2014/main" id="{434D427C-53CB-744D-871F-01BB6AD37DBD}"/>
              </a:ext>
            </a:extLst>
          </p:cNvPr>
          <p:cNvSpPr txBox="1"/>
          <p:nvPr/>
        </p:nvSpPr>
        <p:spPr>
          <a:xfrm>
            <a:off x="4962087" y="2915360"/>
            <a:ext cx="458780" cy="1938992"/>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B: 1</a:t>
            </a:r>
          </a:p>
        </p:txBody>
      </p:sp>
      <p:sp>
        <p:nvSpPr>
          <p:cNvPr id="47" name="TextBox 46">
            <a:extLst>
              <a:ext uri="{FF2B5EF4-FFF2-40B4-BE49-F238E27FC236}">
                <a16:creationId xmlns:a16="http://schemas.microsoft.com/office/drawing/2014/main" id="{DAE92A53-1BC9-5D4C-ABB6-3625D4965E29}"/>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cxnSp>
        <p:nvCxnSpPr>
          <p:cNvPr id="48" name="Straight Connector 47">
            <a:extLst>
              <a:ext uri="{FF2B5EF4-FFF2-40B4-BE49-F238E27FC236}">
                <a16:creationId xmlns:a16="http://schemas.microsoft.com/office/drawing/2014/main" id="{2E28966C-369B-6C41-B75E-4FB1C6435AA0}"/>
              </a:ext>
            </a:extLst>
          </p:cNvPr>
          <p:cNvCxnSpPr>
            <a:cxnSpLocks/>
          </p:cNvCxnSpPr>
          <p:nvPr/>
        </p:nvCxnSpPr>
        <p:spPr bwMode="auto">
          <a:xfrm flipV="1">
            <a:off x="5473353" y="3020178"/>
            <a:ext cx="320502" cy="611057"/>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49" name="Straight Connector 48">
            <a:extLst>
              <a:ext uri="{FF2B5EF4-FFF2-40B4-BE49-F238E27FC236}">
                <a16:creationId xmlns:a16="http://schemas.microsoft.com/office/drawing/2014/main" id="{48A9FD47-C850-DB45-A666-36631AB5EB3E}"/>
              </a:ext>
            </a:extLst>
          </p:cNvPr>
          <p:cNvCxnSpPr>
            <a:cxnSpLocks/>
          </p:cNvCxnSpPr>
          <p:nvPr/>
        </p:nvCxnSpPr>
        <p:spPr bwMode="auto">
          <a:xfrm>
            <a:off x="5473353" y="4688487"/>
            <a:ext cx="3205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50" name="TextBox 49">
            <a:extLst>
              <a:ext uri="{FF2B5EF4-FFF2-40B4-BE49-F238E27FC236}">
                <a16:creationId xmlns:a16="http://schemas.microsoft.com/office/drawing/2014/main" id="{DBA8273E-954E-FB4F-885B-C1AFF226DAF0}"/>
              </a:ext>
            </a:extLst>
          </p:cNvPr>
          <p:cNvSpPr txBox="1"/>
          <p:nvPr/>
        </p:nvSpPr>
        <p:spPr>
          <a:xfrm>
            <a:off x="5653094" y="2441992"/>
            <a:ext cx="642067" cy="646331"/>
          </a:xfrm>
          <a:prstGeom prst="rect">
            <a:avLst/>
          </a:prstGeom>
          <a:noFill/>
        </p:spPr>
        <p:txBody>
          <a:bodyPr wrap="square" rtlCol="0">
            <a:spAutoFit/>
          </a:bodyPr>
          <a:lstStyle/>
          <a:p>
            <a:pPr algn="ctr"/>
            <a:r>
              <a:rPr lang="en-US" sz="1200" b="0" dirty="0">
                <a:solidFill>
                  <a:schemeClr val="bg1"/>
                </a:solidFill>
              </a:rPr>
              <a:t>A: [1,1,1,1,1,1]</a:t>
            </a:r>
          </a:p>
        </p:txBody>
      </p:sp>
      <p:sp>
        <p:nvSpPr>
          <p:cNvPr id="51" name="TextBox 50">
            <a:extLst>
              <a:ext uri="{FF2B5EF4-FFF2-40B4-BE49-F238E27FC236}">
                <a16:creationId xmlns:a16="http://schemas.microsoft.com/office/drawing/2014/main" id="{734D944A-C385-DD4C-A18C-9FBD15901554}"/>
              </a:ext>
            </a:extLst>
          </p:cNvPr>
          <p:cNvSpPr txBox="1"/>
          <p:nvPr/>
        </p:nvSpPr>
        <p:spPr>
          <a:xfrm>
            <a:off x="5574981" y="5131676"/>
            <a:ext cx="757315" cy="461665"/>
          </a:xfrm>
          <a:prstGeom prst="rect">
            <a:avLst/>
          </a:prstGeom>
          <a:noFill/>
        </p:spPr>
        <p:txBody>
          <a:bodyPr wrap="square" rtlCol="0">
            <a:spAutoFit/>
          </a:bodyPr>
          <a:lstStyle/>
          <a:p>
            <a:pPr algn="ctr"/>
            <a:r>
              <a:rPr lang="en-US" sz="1200" b="0" dirty="0">
                <a:solidFill>
                  <a:schemeClr val="bg1"/>
                </a:solidFill>
              </a:rPr>
              <a:t>B: [1,1,1]</a:t>
            </a:r>
          </a:p>
        </p:txBody>
      </p:sp>
      <p:cxnSp>
        <p:nvCxnSpPr>
          <p:cNvPr id="62" name="Straight Connector 61">
            <a:extLst>
              <a:ext uri="{FF2B5EF4-FFF2-40B4-BE49-F238E27FC236}">
                <a16:creationId xmlns:a16="http://schemas.microsoft.com/office/drawing/2014/main" id="{ED9E8985-CA5C-9F4B-ABF4-7E91C8CCBD66}"/>
              </a:ext>
            </a:extLst>
          </p:cNvPr>
          <p:cNvCxnSpPr>
            <a:cxnSpLocks/>
          </p:cNvCxnSpPr>
          <p:nvPr/>
        </p:nvCxnSpPr>
        <p:spPr bwMode="auto">
          <a:xfrm>
            <a:off x="6319579" y="2798519"/>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4" name="Straight Connector 63">
            <a:extLst>
              <a:ext uri="{FF2B5EF4-FFF2-40B4-BE49-F238E27FC236}">
                <a16:creationId xmlns:a16="http://schemas.microsoft.com/office/drawing/2014/main" id="{30DC43FD-4A87-824C-807D-9B14D08DF865}"/>
              </a:ext>
            </a:extLst>
          </p:cNvPr>
          <p:cNvCxnSpPr>
            <a:cxnSpLocks/>
          </p:cNvCxnSpPr>
          <p:nvPr/>
        </p:nvCxnSpPr>
        <p:spPr bwMode="auto">
          <a:xfrm>
            <a:off x="6295161" y="5447056"/>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5" name="Straight Connector 64">
            <a:extLst>
              <a:ext uri="{FF2B5EF4-FFF2-40B4-BE49-F238E27FC236}">
                <a16:creationId xmlns:a16="http://schemas.microsoft.com/office/drawing/2014/main" id="{9B634516-389B-A148-88A3-9AF8023D0A96}"/>
              </a:ext>
            </a:extLst>
          </p:cNvPr>
          <p:cNvCxnSpPr>
            <a:cxnSpLocks/>
          </p:cNvCxnSpPr>
          <p:nvPr/>
        </p:nvCxnSpPr>
        <p:spPr bwMode="auto">
          <a:xfrm flipV="1">
            <a:off x="7597662" y="2791347"/>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6" name="Straight Connector 65">
            <a:extLst>
              <a:ext uri="{FF2B5EF4-FFF2-40B4-BE49-F238E27FC236}">
                <a16:creationId xmlns:a16="http://schemas.microsoft.com/office/drawing/2014/main" id="{E418F2F0-1A49-D64A-9218-2708C89BF945}"/>
              </a:ext>
            </a:extLst>
          </p:cNvPr>
          <p:cNvCxnSpPr>
            <a:cxnSpLocks/>
          </p:cNvCxnSpPr>
          <p:nvPr/>
        </p:nvCxnSpPr>
        <p:spPr bwMode="auto">
          <a:xfrm flipV="1">
            <a:off x="7584093" y="5400702"/>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67" name="TextBox 66">
            <a:extLst>
              <a:ext uri="{FF2B5EF4-FFF2-40B4-BE49-F238E27FC236}">
                <a16:creationId xmlns:a16="http://schemas.microsoft.com/office/drawing/2014/main" id="{5821E130-3C71-7A4E-9D56-F17D4AC6325D}"/>
              </a:ext>
            </a:extLst>
          </p:cNvPr>
          <p:cNvSpPr txBox="1"/>
          <p:nvPr/>
        </p:nvSpPr>
        <p:spPr>
          <a:xfrm>
            <a:off x="7822294" y="2644786"/>
            <a:ext cx="757315" cy="276999"/>
          </a:xfrm>
          <a:prstGeom prst="rect">
            <a:avLst/>
          </a:prstGeom>
          <a:noFill/>
        </p:spPr>
        <p:txBody>
          <a:bodyPr wrap="square" rtlCol="0">
            <a:spAutoFit/>
          </a:bodyPr>
          <a:lstStyle/>
          <a:p>
            <a:r>
              <a:rPr lang="en-US" sz="1200" b="0" dirty="0">
                <a:solidFill>
                  <a:schemeClr val="bg1"/>
                </a:solidFill>
              </a:rPr>
              <a:t>A: 6</a:t>
            </a:r>
          </a:p>
        </p:txBody>
      </p:sp>
      <p:sp>
        <p:nvSpPr>
          <p:cNvPr id="68" name="TextBox 67">
            <a:extLst>
              <a:ext uri="{FF2B5EF4-FFF2-40B4-BE49-F238E27FC236}">
                <a16:creationId xmlns:a16="http://schemas.microsoft.com/office/drawing/2014/main" id="{68E388BC-52D5-B347-9801-A193139FFCD3}"/>
              </a:ext>
            </a:extLst>
          </p:cNvPr>
          <p:cNvSpPr txBox="1"/>
          <p:nvPr/>
        </p:nvSpPr>
        <p:spPr>
          <a:xfrm>
            <a:off x="7859182" y="5245419"/>
            <a:ext cx="757315" cy="276999"/>
          </a:xfrm>
          <a:prstGeom prst="rect">
            <a:avLst/>
          </a:prstGeom>
          <a:noFill/>
        </p:spPr>
        <p:txBody>
          <a:bodyPr wrap="square" rtlCol="0">
            <a:spAutoFit/>
          </a:bodyPr>
          <a:lstStyle/>
          <a:p>
            <a:r>
              <a:rPr lang="en-US" sz="1200" b="0" dirty="0">
                <a:solidFill>
                  <a:schemeClr val="bg1"/>
                </a:solidFill>
              </a:rPr>
              <a:t>B: 3</a:t>
            </a:r>
          </a:p>
        </p:txBody>
      </p: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C39589B1-E171-3047-B7B7-3C891A67EF69}"/>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80" name="Straight Connector 79">
            <a:extLst>
              <a:ext uri="{FF2B5EF4-FFF2-40B4-BE49-F238E27FC236}">
                <a16:creationId xmlns:a16="http://schemas.microsoft.com/office/drawing/2014/main" id="{6196629C-E40E-AA4C-8844-CE416E8DF297}"/>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96" name="Group 95">
            <a:extLst>
              <a:ext uri="{FF2B5EF4-FFF2-40B4-BE49-F238E27FC236}">
                <a16:creationId xmlns:a16="http://schemas.microsoft.com/office/drawing/2014/main" id="{0AE1A701-CB2A-1F46-8273-900624F57491}"/>
              </a:ext>
            </a:extLst>
          </p:cNvPr>
          <p:cNvGrpSpPr/>
          <p:nvPr/>
        </p:nvGrpSpPr>
        <p:grpSpPr>
          <a:xfrm>
            <a:off x="6681499" y="2544168"/>
            <a:ext cx="1507289" cy="493297"/>
            <a:chOff x="1796331" y="3048731"/>
            <a:chExt cx="939556" cy="493297"/>
          </a:xfrm>
        </p:grpSpPr>
        <p:sp>
          <p:nvSpPr>
            <p:cNvPr id="97" name="Rectangle 96">
              <a:extLst>
                <a:ext uri="{FF2B5EF4-FFF2-40B4-BE49-F238E27FC236}">
                  <a16:creationId xmlns:a16="http://schemas.microsoft.com/office/drawing/2014/main" id="{6864B82E-3A38-8F4D-9730-01971DE6BD8F}"/>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8" name="TextBox 97">
              <a:extLst>
                <a:ext uri="{FF2B5EF4-FFF2-40B4-BE49-F238E27FC236}">
                  <a16:creationId xmlns:a16="http://schemas.microsoft.com/office/drawing/2014/main" id="{ADD6782C-980D-B146-8364-3A77A8A0B106}"/>
                </a:ext>
              </a:extLst>
            </p:cNvPr>
            <p:cNvSpPr txBox="1"/>
            <p:nvPr/>
          </p:nvSpPr>
          <p:spPr>
            <a:xfrm>
              <a:off x="1812236" y="3111762"/>
              <a:ext cx="923651" cy="338554"/>
            </a:xfrm>
            <a:prstGeom prst="rect">
              <a:avLst/>
            </a:prstGeom>
            <a:noFill/>
          </p:spPr>
          <p:txBody>
            <a:bodyPr wrap="none" rtlCol="0">
              <a:spAutoFit/>
            </a:bodyPr>
            <a:lstStyle/>
            <a:p>
              <a:r>
                <a:rPr lang="en-US" dirty="0">
                  <a:solidFill>
                    <a:schemeClr val="bg1"/>
                  </a:solidFill>
                </a:rPr>
                <a:t>Reduce</a:t>
              </a:r>
            </a:p>
          </p:txBody>
        </p:sp>
      </p:grpSp>
      <p:grpSp>
        <p:nvGrpSpPr>
          <p:cNvPr id="99" name="Group 98">
            <a:extLst>
              <a:ext uri="{FF2B5EF4-FFF2-40B4-BE49-F238E27FC236}">
                <a16:creationId xmlns:a16="http://schemas.microsoft.com/office/drawing/2014/main" id="{30D6C98B-5E81-A14C-85AB-27D0559950AA}"/>
              </a:ext>
            </a:extLst>
          </p:cNvPr>
          <p:cNvGrpSpPr/>
          <p:nvPr/>
        </p:nvGrpSpPr>
        <p:grpSpPr>
          <a:xfrm>
            <a:off x="6646109" y="5157153"/>
            <a:ext cx="1507290" cy="493297"/>
            <a:chOff x="1796331" y="3048731"/>
            <a:chExt cx="939557" cy="493297"/>
          </a:xfrm>
        </p:grpSpPr>
        <p:sp>
          <p:nvSpPr>
            <p:cNvPr id="100" name="Rectangle 99">
              <a:extLst>
                <a:ext uri="{FF2B5EF4-FFF2-40B4-BE49-F238E27FC236}">
                  <a16:creationId xmlns:a16="http://schemas.microsoft.com/office/drawing/2014/main" id="{756BD2EA-83DE-D44C-8510-206E6506CBB2}"/>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01" name="TextBox 100">
              <a:extLst>
                <a:ext uri="{FF2B5EF4-FFF2-40B4-BE49-F238E27FC236}">
                  <a16:creationId xmlns:a16="http://schemas.microsoft.com/office/drawing/2014/main" id="{90D2FECC-DF43-2143-A437-A1F2A53285FA}"/>
                </a:ext>
              </a:extLst>
            </p:cNvPr>
            <p:cNvSpPr txBox="1"/>
            <p:nvPr/>
          </p:nvSpPr>
          <p:spPr>
            <a:xfrm>
              <a:off x="1812237" y="3111762"/>
              <a:ext cx="923651" cy="338554"/>
            </a:xfrm>
            <a:prstGeom prst="rect">
              <a:avLst/>
            </a:prstGeom>
            <a:noFill/>
          </p:spPr>
          <p:txBody>
            <a:bodyPr wrap="none" rtlCol="0">
              <a:spAutoFit/>
            </a:bodyPr>
            <a:lstStyle/>
            <a:p>
              <a:r>
                <a:rPr lang="en-US" dirty="0">
                  <a:solidFill>
                    <a:schemeClr val="bg1"/>
                  </a:solidFill>
                </a:rPr>
                <a:t>Reduce</a:t>
              </a:r>
            </a:p>
          </p:txBody>
        </p:sp>
      </p:grpSp>
    </p:spTree>
    <p:extLst>
      <p:ext uri="{BB962C8B-B14F-4D97-AF65-F5344CB8AC3E}">
        <p14:creationId xmlns:p14="http://schemas.microsoft.com/office/powerpoint/2010/main" val="37709536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EC0E9A-BDFE-D14E-9CB7-9E151594B464}"/>
              </a:ext>
            </a:extLst>
          </p:cNvPr>
          <p:cNvPicPr>
            <a:picLocks noChangeAspect="1"/>
          </p:cNvPicPr>
          <p:nvPr/>
        </p:nvPicPr>
        <p:blipFill>
          <a:blip r:embed="rId3"/>
          <a:stretch>
            <a:fillRect/>
          </a:stretch>
        </p:blipFill>
        <p:spPr>
          <a:xfrm>
            <a:off x="4124347" y="3659788"/>
            <a:ext cx="888675" cy="590539"/>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Tabulating Election Results: MapReduce</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51</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51</a:t>
            </a:fld>
            <a:endParaRPr lang="en-US"/>
          </a:p>
        </p:txBody>
      </p:sp>
      <p:pic>
        <p:nvPicPr>
          <p:cNvPr id="7" name="Picture 6">
            <a:extLst>
              <a:ext uri="{FF2B5EF4-FFF2-40B4-BE49-F238E27FC236}">
                <a16:creationId xmlns:a16="http://schemas.microsoft.com/office/drawing/2014/main" id="{EDDE5BB5-DFBA-084F-9F03-62F890B546F6}"/>
              </a:ext>
            </a:extLst>
          </p:cNvPr>
          <p:cNvPicPr>
            <a:picLocks noChangeAspect="1"/>
          </p:cNvPicPr>
          <p:nvPr/>
        </p:nvPicPr>
        <p:blipFill>
          <a:blip r:embed="rId4"/>
          <a:stretch>
            <a:fillRect/>
          </a:stretch>
        </p:blipFill>
        <p:spPr>
          <a:xfrm>
            <a:off x="-211989" y="1808487"/>
            <a:ext cx="1739900" cy="926076"/>
          </a:xfrm>
          <a:prstGeom prst="rect">
            <a:avLst/>
          </a:prstGeom>
        </p:spPr>
      </p:pic>
      <p:pic>
        <p:nvPicPr>
          <p:cNvPr id="8" name="Picture 7">
            <a:extLst>
              <a:ext uri="{FF2B5EF4-FFF2-40B4-BE49-F238E27FC236}">
                <a16:creationId xmlns:a16="http://schemas.microsoft.com/office/drawing/2014/main" id="{7E66D6FA-5871-2045-9D81-AF77A6225F65}"/>
              </a:ext>
            </a:extLst>
          </p:cNvPr>
          <p:cNvPicPr>
            <a:picLocks noChangeAspect="1"/>
          </p:cNvPicPr>
          <p:nvPr/>
        </p:nvPicPr>
        <p:blipFill>
          <a:blip r:embed="rId4"/>
          <a:stretch>
            <a:fillRect/>
          </a:stretch>
        </p:blipFill>
        <p:spPr>
          <a:xfrm>
            <a:off x="-255529" y="3542028"/>
            <a:ext cx="1739900" cy="926076"/>
          </a:xfrm>
          <a:prstGeom prst="rect">
            <a:avLst/>
          </a:prstGeom>
        </p:spPr>
      </p:pic>
      <p:pic>
        <p:nvPicPr>
          <p:cNvPr id="10" name="Picture 9">
            <a:extLst>
              <a:ext uri="{FF2B5EF4-FFF2-40B4-BE49-F238E27FC236}">
                <a16:creationId xmlns:a16="http://schemas.microsoft.com/office/drawing/2014/main" id="{E20DD6F1-74A0-E04F-8E6A-ABA0986837CC}"/>
              </a:ext>
            </a:extLst>
          </p:cNvPr>
          <p:cNvPicPr>
            <a:picLocks noChangeAspect="1"/>
          </p:cNvPicPr>
          <p:nvPr/>
        </p:nvPicPr>
        <p:blipFill>
          <a:blip r:embed="rId4"/>
          <a:stretch>
            <a:fillRect/>
          </a:stretch>
        </p:blipFill>
        <p:spPr>
          <a:xfrm>
            <a:off x="-247874" y="5447056"/>
            <a:ext cx="1739900" cy="926076"/>
          </a:xfrm>
          <a:prstGeom prst="rect">
            <a:avLst/>
          </a:prstGeom>
        </p:spPr>
      </p:pic>
      <p:pic>
        <p:nvPicPr>
          <p:cNvPr id="11" name="Picture 10">
            <a:extLst>
              <a:ext uri="{FF2B5EF4-FFF2-40B4-BE49-F238E27FC236}">
                <a16:creationId xmlns:a16="http://schemas.microsoft.com/office/drawing/2014/main" id="{9023B6F9-298B-6849-B95B-E30273A352E3}"/>
              </a:ext>
            </a:extLst>
          </p:cNvPr>
          <p:cNvPicPr>
            <a:picLocks noChangeAspect="1"/>
          </p:cNvPicPr>
          <p:nvPr/>
        </p:nvPicPr>
        <p:blipFill>
          <a:blip r:embed="rId5"/>
          <a:stretch>
            <a:fillRect/>
          </a:stretch>
        </p:blipFill>
        <p:spPr>
          <a:xfrm>
            <a:off x="8340356" y="3335813"/>
            <a:ext cx="708280" cy="708280"/>
          </a:xfrm>
          <a:prstGeom prst="rect">
            <a:avLst/>
          </a:prstGeom>
        </p:spPr>
      </p:pic>
      <p:cxnSp>
        <p:nvCxnSpPr>
          <p:cNvPr id="15" name="Straight Connector 14">
            <a:extLst>
              <a:ext uri="{FF2B5EF4-FFF2-40B4-BE49-F238E27FC236}">
                <a16:creationId xmlns:a16="http://schemas.microsoft.com/office/drawing/2014/main" id="{95BF0B36-266C-F04D-BE2B-AC63A42A575D}"/>
              </a:ext>
            </a:extLst>
          </p:cNvPr>
          <p:cNvCxnSpPr>
            <a:cxnSpLocks/>
            <a:endCxn id="5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6" name="TextBox 15">
            <a:extLst>
              <a:ext uri="{FF2B5EF4-FFF2-40B4-BE49-F238E27FC236}">
                <a16:creationId xmlns:a16="http://schemas.microsoft.com/office/drawing/2014/main" id="{E133F3C7-E3F6-0B4A-9042-97005E7141F1}"/>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A7BFA4DC-3D64-2D4B-972A-63DAC94E6EDC}"/>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03D791CB-D1E3-6A4E-8D73-BAFF4573AB21}"/>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20" name="TextBox 19">
            <a:extLst>
              <a:ext uri="{FF2B5EF4-FFF2-40B4-BE49-F238E27FC236}">
                <a16:creationId xmlns:a16="http://schemas.microsoft.com/office/drawing/2014/main" id="{42E937B7-1337-754B-8E44-24407433B589}"/>
              </a:ext>
            </a:extLst>
          </p:cNvPr>
          <p:cNvSpPr txBox="1"/>
          <p:nvPr/>
        </p:nvSpPr>
        <p:spPr>
          <a:xfrm>
            <a:off x="8229600" y="4065565"/>
            <a:ext cx="895502" cy="461665"/>
          </a:xfrm>
          <a:prstGeom prst="rect">
            <a:avLst/>
          </a:prstGeom>
          <a:noFill/>
        </p:spPr>
        <p:txBody>
          <a:bodyPr wrap="none" rtlCol="0">
            <a:spAutoFit/>
          </a:bodyPr>
          <a:lstStyle/>
          <a:p>
            <a:r>
              <a:rPr lang="en-US" sz="1200" dirty="0">
                <a:solidFill>
                  <a:schemeClr val="bg1"/>
                </a:solidFill>
              </a:rPr>
              <a:t>Party A: 6</a:t>
            </a:r>
          </a:p>
          <a:p>
            <a:r>
              <a:rPr lang="en-US" sz="1200" dirty="0">
                <a:solidFill>
                  <a:schemeClr val="bg1"/>
                </a:solidFill>
              </a:rPr>
              <a:t>Party B: 3</a:t>
            </a:r>
          </a:p>
        </p:txBody>
      </p:sp>
      <p:sp>
        <p:nvSpPr>
          <p:cNvPr id="38" name="TextBox 37">
            <a:extLst>
              <a:ext uri="{FF2B5EF4-FFF2-40B4-BE49-F238E27FC236}">
                <a16:creationId xmlns:a16="http://schemas.microsoft.com/office/drawing/2014/main" id="{33035733-2AE6-2140-8851-D34CCBFBD284}"/>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32" name="TextBox 31">
            <a:extLst>
              <a:ext uri="{FF2B5EF4-FFF2-40B4-BE49-F238E27FC236}">
                <a16:creationId xmlns:a16="http://schemas.microsoft.com/office/drawing/2014/main" id="{E3931C22-D85E-4546-AC72-5C1F442A6C6C}"/>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33" name="Straight Connector 32">
            <a:extLst>
              <a:ext uri="{FF2B5EF4-FFF2-40B4-BE49-F238E27FC236}">
                <a16:creationId xmlns:a16="http://schemas.microsoft.com/office/drawing/2014/main" id="{30EE7781-5B0C-914C-B6BE-084FA495B6B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B3803397-442F-244F-82CF-7868883DD81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7CED8080-0E06-0F4F-A441-CF112A224F60}"/>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42" name="TextBox 41">
            <a:extLst>
              <a:ext uri="{FF2B5EF4-FFF2-40B4-BE49-F238E27FC236}">
                <a16:creationId xmlns:a16="http://schemas.microsoft.com/office/drawing/2014/main" id="{434D427C-53CB-744D-871F-01BB6AD37DBD}"/>
              </a:ext>
            </a:extLst>
          </p:cNvPr>
          <p:cNvSpPr txBox="1"/>
          <p:nvPr/>
        </p:nvSpPr>
        <p:spPr>
          <a:xfrm>
            <a:off x="4962087" y="2915360"/>
            <a:ext cx="458780" cy="1938992"/>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B: 1</a:t>
            </a:r>
          </a:p>
        </p:txBody>
      </p:sp>
      <p:sp>
        <p:nvSpPr>
          <p:cNvPr id="47" name="TextBox 46">
            <a:extLst>
              <a:ext uri="{FF2B5EF4-FFF2-40B4-BE49-F238E27FC236}">
                <a16:creationId xmlns:a16="http://schemas.microsoft.com/office/drawing/2014/main" id="{DAE92A53-1BC9-5D4C-ABB6-3625D4965E29}"/>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cxnSp>
        <p:nvCxnSpPr>
          <p:cNvPr id="48" name="Straight Connector 47">
            <a:extLst>
              <a:ext uri="{FF2B5EF4-FFF2-40B4-BE49-F238E27FC236}">
                <a16:creationId xmlns:a16="http://schemas.microsoft.com/office/drawing/2014/main" id="{2E28966C-369B-6C41-B75E-4FB1C6435AA0}"/>
              </a:ext>
            </a:extLst>
          </p:cNvPr>
          <p:cNvCxnSpPr>
            <a:cxnSpLocks/>
          </p:cNvCxnSpPr>
          <p:nvPr/>
        </p:nvCxnSpPr>
        <p:spPr bwMode="auto">
          <a:xfrm flipV="1">
            <a:off x="5473353" y="3020178"/>
            <a:ext cx="320502" cy="611057"/>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49" name="Straight Connector 48">
            <a:extLst>
              <a:ext uri="{FF2B5EF4-FFF2-40B4-BE49-F238E27FC236}">
                <a16:creationId xmlns:a16="http://schemas.microsoft.com/office/drawing/2014/main" id="{48A9FD47-C850-DB45-A666-36631AB5EB3E}"/>
              </a:ext>
            </a:extLst>
          </p:cNvPr>
          <p:cNvCxnSpPr>
            <a:cxnSpLocks/>
          </p:cNvCxnSpPr>
          <p:nvPr/>
        </p:nvCxnSpPr>
        <p:spPr bwMode="auto">
          <a:xfrm>
            <a:off x="5473353" y="4688487"/>
            <a:ext cx="3205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50" name="TextBox 49">
            <a:extLst>
              <a:ext uri="{FF2B5EF4-FFF2-40B4-BE49-F238E27FC236}">
                <a16:creationId xmlns:a16="http://schemas.microsoft.com/office/drawing/2014/main" id="{DBA8273E-954E-FB4F-885B-C1AFF226DAF0}"/>
              </a:ext>
            </a:extLst>
          </p:cNvPr>
          <p:cNvSpPr txBox="1"/>
          <p:nvPr/>
        </p:nvSpPr>
        <p:spPr>
          <a:xfrm>
            <a:off x="5653094" y="2441992"/>
            <a:ext cx="642067" cy="646331"/>
          </a:xfrm>
          <a:prstGeom prst="rect">
            <a:avLst/>
          </a:prstGeom>
          <a:noFill/>
        </p:spPr>
        <p:txBody>
          <a:bodyPr wrap="square" rtlCol="0">
            <a:spAutoFit/>
          </a:bodyPr>
          <a:lstStyle/>
          <a:p>
            <a:pPr algn="ctr"/>
            <a:r>
              <a:rPr lang="en-US" sz="1200" b="0" dirty="0">
                <a:solidFill>
                  <a:schemeClr val="bg1"/>
                </a:solidFill>
              </a:rPr>
              <a:t>A: [1,1,1,1,1,1]</a:t>
            </a:r>
          </a:p>
        </p:txBody>
      </p:sp>
      <p:sp>
        <p:nvSpPr>
          <p:cNvPr id="51" name="TextBox 50">
            <a:extLst>
              <a:ext uri="{FF2B5EF4-FFF2-40B4-BE49-F238E27FC236}">
                <a16:creationId xmlns:a16="http://schemas.microsoft.com/office/drawing/2014/main" id="{734D944A-C385-DD4C-A18C-9FBD15901554}"/>
              </a:ext>
            </a:extLst>
          </p:cNvPr>
          <p:cNvSpPr txBox="1"/>
          <p:nvPr/>
        </p:nvSpPr>
        <p:spPr>
          <a:xfrm>
            <a:off x="5574981" y="5131676"/>
            <a:ext cx="757315" cy="461665"/>
          </a:xfrm>
          <a:prstGeom prst="rect">
            <a:avLst/>
          </a:prstGeom>
          <a:noFill/>
        </p:spPr>
        <p:txBody>
          <a:bodyPr wrap="square" rtlCol="0">
            <a:spAutoFit/>
          </a:bodyPr>
          <a:lstStyle/>
          <a:p>
            <a:pPr algn="ctr"/>
            <a:r>
              <a:rPr lang="en-US" sz="1200" b="0" dirty="0">
                <a:solidFill>
                  <a:schemeClr val="bg1"/>
                </a:solidFill>
              </a:rPr>
              <a:t>B: [1,1,1]</a:t>
            </a:r>
          </a:p>
        </p:txBody>
      </p:sp>
      <p:cxnSp>
        <p:nvCxnSpPr>
          <p:cNvPr id="62" name="Straight Connector 61">
            <a:extLst>
              <a:ext uri="{FF2B5EF4-FFF2-40B4-BE49-F238E27FC236}">
                <a16:creationId xmlns:a16="http://schemas.microsoft.com/office/drawing/2014/main" id="{ED9E8985-CA5C-9F4B-ABF4-7E91C8CCBD66}"/>
              </a:ext>
            </a:extLst>
          </p:cNvPr>
          <p:cNvCxnSpPr>
            <a:cxnSpLocks/>
          </p:cNvCxnSpPr>
          <p:nvPr/>
        </p:nvCxnSpPr>
        <p:spPr bwMode="auto">
          <a:xfrm>
            <a:off x="6319579" y="2798519"/>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4" name="Straight Connector 63">
            <a:extLst>
              <a:ext uri="{FF2B5EF4-FFF2-40B4-BE49-F238E27FC236}">
                <a16:creationId xmlns:a16="http://schemas.microsoft.com/office/drawing/2014/main" id="{30DC43FD-4A87-824C-807D-9B14D08DF865}"/>
              </a:ext>
            </a:extLst>
          </p:cNvPr>
          <p:cNvCxnSpPr>
            <a:cxnSpLocks/>
          </p:cNvCxnSpPr>
          <p:nvPr/>
        </p:nvCxnSpPr>
        <p:spPr bwMode="auto">
          <a:xfrm>
            <a:off x="6295161" y="5447056"/>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5" name="Straight Connector 64">
            <a:extLst>
              <a:ext uri="{FF2B5EF4-FFF2-40B4-BE49-F238E27FC236}">
                <a16:creationId xmlns:a16="http://schemas.microsoft.com/office/drawing/2014/main" id="{9B634516-389B-A148-88A3-9AF8023D0A96}"/>
              </a:ext>
            </a:extLst>
          </p:cNvPr>
          <p:cNvCxnSpPr>
            <a:cxnSpLocks/>
          </p:cNvCxnSpPr>
          <p:nvPr/>
        </p:nvCxnSpPr>
        <p:spPr bwMode="auto">
          <a:xfrm flipV="1">
            <a:off x="7597662" y="2791347"/>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6" name="Straight Connector 65">
            <a:extLst>
              <a:ext uri="{FF2B5EF4-FFF2-40B4-BE49-F238E27FC236}">
                <a16:creationId xmlns:a16="http://schemas.microsoft.com/office/drawing/2014/main" id="{E418F2F0-1A49-D64A-9218-2708C89BF945}"/>
              </a:ext>
            </a:extLst>
          </p:cNvPr>
          <p:cNvCxnSpPr>
            <a:cxnSpLocks/>
          </p:cNvCxnSpPr>
          <p:nvPr/>
        </p:nvCxnSpPr>
        <p:spPr bwMode="auto">
          <a:xfrm flipV="1">
            <a:off x="7584093" y="5400702"/>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67" name="TextBox 66">
            <a:extLst>
              <a:ext uri="{FF2B5EF4-FFF2-40B4-BE49-F238E27FC236}">
                <a16:creationId xmlns:a16="http://schemas.microsoft.com/office/drawing/2014/main" id="{5821E130-3C71-7A4E-9D56-F17D4AC6325D}"/>
              </a:ext>
            </a:extLst>
          </p:cNvPr>
          <p:cNvSpPr txBox="1"/>
          <p:nvPr/>
        </p:nvSpPr>
        <p:spPr>
          <a:xfrm>
            <a:off x="7822294" y="2644786"/>
            <a:ext cx="757315" cy="276999"/>
          </a:xfrm>
          <a:prstGeom prst="rect">
            <a:avLst/>
          </a:prstGeom>
          <a:noFill/>
        </p:spPr>
        <p:txBody>
          <a:bodyPr wrap="square" rtlCol="0">
            <a:spAutoFit/>
          </a:bodyPr>
          <a:lstStyle/>
          <a:p>
            <a:r>
              <a:rPr lang="en-US" sz="1200" b="0" dirty="0">
                <a:solidFill>
                  <a:schemeClr val="bg1"/>
                </a:solidFill>
              </a:rPr>
              <a:t>A: 6</a:t>
            </a:r>
          </a:p>
        </p:txBody>
      </p:sp>
      <p:sp>
        <p:nvSpPr>
          <p:cNvPr id="68" name="TextBox 67">
            <a:extLst>
              <a:ext uri="{FF2B5EF4-FFF2-40B4-BE49-F238E27FC236}">
                <a16:creationId xmlns:a16="http://schemas.microsoft.com/office/drawing/2014/main" id="{68E388BC-52D5-B347-9801-A193139FFCD3}"/>
              </a:ext>
            </a:extLst>
          </p:cNvPr>
          <p:cNvSpPr txBox="1"/>
          <p:nvPr/>
        </p:nvSpPr>
        <p:spPr>
          <a:xfrm>
            <a:off x="7859182" y="5245419"/>
            <a:ext cx="757315" cy="276999"/>
          </a:xfrm>
          <a:prstGeom prst="rect">
            <a:avLst/>
          </a:prstGeom>
          <a:noFill/>
        </p:spPr>
        <p:txBody>
          <a:bodyPr wrap="square" rtlCol="0">
            <a:spAutoFit/>
          </a:bodyPr>
          <a:lstStyle/>
          <a:p>
            <a:r>
              <a:rPr lang="en-US" sz="1200" b="0" dirty="0">
                <a:solidFill>
                  <a:schemeClr val="bg1"/>
                </a:solidFill>
              </a:rPr>
              <a:t>B: 3</a:t>
            </a:r>
          </a:p>
        </p:txBody>
      </p:sp>
      <p:cxnSp>
        <p:nvCxnSpPr>
          <p:cNvPr id="69" name="Straight Connector 68">
            <a:extLst>
              <a:ext uri="{FF2B5EF4-FFF2-40B4-BE49-F238E27FC236}">
                <a16:creationId xmlns:a16="http://schemas.microsoft.com/office/drawing/2014/main" id="{126028CE-CDD2-3848-983B-616E00B5E790}"/>
              </a:ext>
            </a:extLst>
          </p:cNvPr>
          <p:cNvCxnSpPr>
            <a:cxnSpLocks/>
          </p:cNvCxnSpPr>
          <p:nvPr/>
        </p:nvCxnSpPr>
        <p:spPr bwMode="auto">
          <a:xfrm>
            <a:off x="8065093" y="2914687"/>
            <a:ext cx="345492" cy="374771"/>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70" name="Straight Connector 69">
            <a:extLst>
              <a:ext uri="{FF2B5EF4-FFF2-40B4-BE49-F238E27FC236}">
                <a16:creationId xmlns:a16="http://schemas.microsoft.com/office/drawing/2014/main" id="{0C1F07DF-5E95-984E-A0C1-849A9407C0F8}"/>
              </a:ext>
            </a:extLst>
          </p:cNvPr>
          <p:cNvCxnSpPr>
            <a:cxnSpLocks/>
          </p:cNvCxnSpPr>
          <p:nvPr/>
        </p:nvCxnSpPr>
        <p:spPr bwMode="auto">
          <a:xfrm flipV="1">
            <a:off x="8010640" y="4688487"/>
            <a:ext cx="3223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72" name="Straight Connector 71">
            <a:extLst>
              <a:ext uri="{FF2B5EF4-FFF2-40B4-BE49-F238E27FC236}">
                <a16:creationId xmlns:a16="http://schemas.microsoft.com/office/drawing/2014/main" id="{A5E0028E-B5FE-5B47-A671-AA6CFD3D18B5}"/>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C39589B1-E171-3047-B7B7-3C891A67EF69}"/>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58" name="TextBox 57">
            <a:extLst>
              <a:ext uri="{FF2B5EF4-FFF2-40B4-BE49-F238E27FC236}">
                <a16:creationId xmlns:a16="http://schemas.microsoft.com/office/drawing/2014/main" id="{F52D96F2-B34C-C047-BD46-E559C273669E}"/>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59" name="TextBox 58">
            <a:extLst>
              <a:ext uri="{FF2B5EF4-FFF2-40B4-BE49-F238E27FC236}">
                <a16:creationId xmlns:a16="http://schemas.microsoft.com/office/drawing/2014/main" id="{89E2F10B-8DDD-7D40-B8FB-1F892716A68A}"/>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61" name="TextBox 60">
            <a:extLst>
              <a:ext uri="{FF2B5EF4-FFF2-40B4-BE49-F238E27FC236}">
                <a16:creationId xmlns:a16="http://schemas.microsoft.com/office/drawing/2014/main" id="{EAED7D39-1119-6D42-B05F-D1C0302F15A8}"/>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80" name="Straight Connector 79">
            <a:extLst>
              <a:ext uri="{FF2B5EF4-FFF2-40B4-BE49-F238E27FC236}">
                <a16:creationId xmlns:a16="http://schemas.microsoft.com/office/drawing/2014/main" id="{6196629C-E40E-AA4C-8844-CE416E8DF297}"/>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5882149D-D648-1144-B3F2-BA3467A83314}"/>
              </a:ext>
            </a:extLst>
          </p:cNvPr>
          <p:cNvGrpSpPr/>
          <p:nvPr/>
        </p:nvGrpSpPr>
        <p:grpSpPr>
          <a:xfrm>
            <a:off x="2000091" y="2118156"/>
            <a:ext cx="610940" cy="493297"/>
            <a:chOff x="1796331" y="3048731"/>
            <a:chExt cx="610940" cy="493297"/>
          </a:xfrm>
        </p:grpSpPr>
        <p:sp>
          <p:nvSpPr>
            <p:cNvPr id="52" name="Rectangle 51">
              <a:extLst>
                <a:ext uri="{FF2B5EF4-FFF2-40B4-BE49-F238E27FC236}">
                  <a16:creationId xmlns:a16="http://schemas.microsoft.com/office/drawing/2014/main" id="{B6EDD4B9-0C76-5443-9EF2-4BE7DE1FC120}"/>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47DE1207-7D3B-C940-89F9-7E0F5A2A905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1" name="Straight Connector 80">
            <a:extLst>
              <a:ext uri="{FF2B5EF4-FFF2-40B4-BE49-F238E27FC236}">
                <a16:creationId xmlns:a16="http://schemas.microsoft.com/office/drawing/2014/main" id="{E78D5218-38A7-FB4E-A938-E2B0D76F46E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D9147EC8-EDB3-E64B-A59A-DA267BDDFBFC}"/>
              </a:ext>
            </a:extLst>
          </p:cNvPr>
          <p:cNvCxnSpPr>
            <a:cxnSpLocks/>
            <a:endCxn id="85"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3" name="Group 82">
            <a:extLst>
              <a:ext uri="{FF2B5EF4-FFF2-40B4-BE49-F238E27FC236}">
                <a16:creationId xmlns:a16="http://schemas.microsoft.com/office/drawing/2014/main" id="{85EBFDA1-F42A-E449-B542-EE4545C9F706}"/>
              </a:ext>
            </a:extLst>
          </p:cNvPr>
          <p:cNvGrpSpPr/>
          <p:nvPr/>
        </p:nvGrpSpPr>
        <p:grpSpPr>
          <a:xfrm>
            <a:off x="1988850" y="3818917"/>
            <a:ext cx="610940" cy="493297"/>
            <a:chOff x="1796331" y="3048731"/>
            <a:chExt cx="610940" cy="493297"/>
          </a:xfrm>
        </p:grpSpPr>
        <p:sp>
          <p:nvSpPr>
            <p:cNvPr id="84" name="Rectangle 83">
              <a:extLst>
                <a:ext uri="{FF2B5EF4-FFF2-40B4-BE49-F238E27FC236}">
                  <a16:creationId xmlns:a16="http://schemas.microsoft.com/office/drawing/2014/main" id="{A2EAC8DD-B399-E949-B9FE-FB4673ADCED5}"/>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85" name="TextBox 84">
              <a:extLst>
                <a:ext uri="{FF2B5EF4-FFF2-40B4-BE49-F238E27FC236}">
                  <a16:creationId xmlns:a16="http://schemas.microsoft.com/office/drawing/2014/main" id="{31CA2E72-2636-554C-BADD-40BBE0C40410}"/>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86" name="Straight Connector 85">
            <a:extLst>
              <a:ext uri="{FF2B5EF4-FFF2-40B4-BE49-F238E27FC236}">
                <a16:creationId xmlns:a16="http://schemas.microsoft.com/office/drawing/2014/main" id="{A7C6FFEC-AE40-DA47-8418-3D71185FB188}"/>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A2A01E0A-7F12-CD43-BA02-849DD37224A5}"/>
              </a:ext>
            </a:extLst>
          </p:cNvPr>
          <p:cNvCxnSpPr>
            <a:cxnSpLocks/>
            <a:endCxn id="90"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88" name="Group 87">
            <a:extLst>
              <a:ext uri="{FF2B5EF4-FFF2-40B4-BE49-F238E27FC236}">
                <a16:creationId xmlns:a16="http://schemas.microsoft.com/office/drawing/2014/main" id="{D980D6B3-9A69-6B4D-9F45-D90C10168450}"/>
              </a:ext>
            </a:extLst>
          </p:cNvPr>
          <p:cNvGrpSpPr/>
          <p:nvPr/>
        </p:nvGrpSpPr>
        <p:grpSpPr>
          <a:xfrm>
            <a:off x="1974357" y="5715188"/>
            <a:ext cx="610940" cy="493297"/>
            <a:chOff x="1796331" y="3048731"/>
            <a:chExt cx="610940" cy="493297"/>
          </a:xfrm>
        </p:grpSpPr>
        <p:sp>
          <p:nvSpPr>
            <p:cNvPr id="89" name="Rectangle 88">
              <a:extLst>
                <a:ext uri="{FF2B5EF4-FFF2-40B4-BE49-F238E27FC236}">
                  <a16:creationId xmlns:a16="http://schemas.microsoft.com/office/drawing/2014/main" id="{9BF6BFAB-67ED-9548-9600-C71D0E9FE88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0" name="TextBox 89">
              <a:extLst>
                <a:ext uri="{FF2B5EF4-FFF2-40B4-BE49-F238E27FC236}">
                  <a16:creationId xmlns:a16="http://schemas.microsoft.com/office/drawing/2014/main" id="{3D60C6BA-DF15-7E4B-8FA0-23E1D06F8CB8}"/>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91" name="Straight Connector 90">
            <a:extLst>
              <a:ext uri="{FF2B5EF4-FFF2-40B4-BE49-F238E27FC236}">
                <a16:creationId xmlns:a16="http://schemas.microsoft.com/office/drawing/2014/main" id="{CE84BCBB-7A8D-7544-857A-EB592EC8789A}"/>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96" name="Group 95">
            <a:extLst>
              <a:ext uri="{FF2B5EF4-FFF2-40B4-BE49-F238E27FC236}">
                <a16:creationId xmlns:a16="http://schemas.microsoft.com/office/drawing/2014/main" id="{0AE1A701-CB2A-1F46-8273-900624F57491}"/>
              </a:ext>
            </a:extLst>
          </p:cNvPr>
          <p:cNvGrpSpPr/>
          <p:nvPr/>
        </p:nvGrpSpPr>
        <p:grpSpPr>
          <a:xfrm>
            <a:off x="6681499" y="2544168"/>
            <a:ext cx="1507289" cy="493297"/>
            <a:chOff x="1796331" y="3048731"/>
            <a:chExt cx="939556" cy="493297"/>
          </a:xfrm>
        </p:grpSpPr>
        <p:sp>
          <p:nvSpPr>
            <p:cNvPr id="97" name="Rectangle 96">
              <a:extLst>
                <a:ext uri="{FF2B5EF4-FFF2-40B4-BE49-F238E27FC236}">
                  <a16:creationId xmlns:a16="http://schemas.microsoft.com/office/drawing/2014/main" id="{6864B82E-3A38-8F4D-9730-01971DE6BD8F}"/>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98" name="TextBox 97">
              <a:extLst>
                <a:ext uri="{FF2B5EF4-FFF2-40B4-BE49-F238E27FC236}">
                  <a16:creationId xmlns:a16="http://schemas.microsoft.com/office/drawing/2014/main" id="{ADD6782C-980D-B146-8364-3A77A8A0B106}"/>
                </a:ext>
              </a:extLst>
            </p:cNvPr>
            <p:cNvSpPr txBox="1"/>
            <p:nvPr/>
          </p:nvSpPr>
          <p:spPr>
            <a:xfrm>
              <a:off x="1812236" y="3111762"/>
              <a:ext cx="923651" cy="338554"/>
            </a:xfrm>
            <a:prstGeom prst="rect">
              <a:avLst/>
            </a:prstGeom>
            <a:noFill/>
          </p:spPr>
          <p:txBody>
            <a:bodyPr wrap="none" rtlCol="0">
              <a:spAutoFit/>
            </a:bodyPr>
            <a:lstStyle/>
            <a:p>
              <a:r>
                <a:rPr lang="en-US" dirty="0">
                  <a:solidFill>
                    <a:schemeClr val="bg1"/>
                  </a:solidFill>
                </a:rPr>
                <a:t>Reduce</a:t>
              </a:r>
            </a:p>
          </p:txBody>
        </p:sp>
      </p:grpSp>
      <p:grpSp>
        <p:nvGrpSpPr>
          <p:cNvPr id="99" name="Group 98">
            <a:extLst>
              <a:ext uri="{FF2B5EF4-FFF2-40B4-BE49-F238E27FC236}">
                <a16:creationId xmlns:a16="http://schemas.microsoft.com/office/drawing/2014/main" id="{30D6C98B-5E81-A14C-85AB-27D0559950AA}"/>
              </a:ext>
            </a:extLst>
          </p:cNvPr>
          <p:cNvGrpSpPr/>
          <p:nvPr/>
        </p:nvGrpSpPr>
        <p:grpSpPr>
          <a:xfrm>
            <a:off x="6646109" y="5157153"/>
            <a:ext cx="1507290" cy="493297"/>
            <a:chOff x="1796331" y="3048731"/>
            <a:chExt cx="939557" cy="493297"/>
          </a:xfrm>
        </p:grpSpPr>
        <p:sp>
          <p:nvSpPr>
            <p:cNvPr id="100" name="Rectangle 99">
              <a:extLst>
                <a:ext uri="{FF2B5EF4-FFF2-40B4-BE49-F238E27FC236}">
                  <a16:creationId xmlns:a16="http://schemas.microsoft.com/office/drawing/2014/main" id="{756BD2EA-83DE-D44C-8510-206E6506CBB2}"/>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01" name="TextBox 100">
              <a:extLst>
                <a:ext uri="{FF2B5EF4-FFF2-40B4-BE49-F238E27FC236}">
                  <a16:creationId xmlns:a16="http://schemas.microsoft.com/office/drawing/2014/main" id="{90D2FECC-DF43-2143-A437-A1F2A53285FA}"/>
                </a:ext>
              </a:extLst>
            </p:cNvPr>
            <p:cNvSpPr txBox="1"/>
            <p:nvPr/>
          </p:nvSpPr>
          <p:spPr>
            <a:xfrm>
              <a:off x="1812237" y="3111762"/>
              <a:ext cx="923651" cy="338554"/>
            </a:xfrm>
            <a:prstGeom prst="rect">
              <a:avLst/>
            </a:prstGeom>
            <a:noFill/>
          </p:spPr>
          <p:txBody>
            <a:bodyPr wrap="none" rtlCol="0">
              <a:spAutoFit/>
            </a:bodyPr>
            <a:lstStyle/>
            <a:p>
              <a:r>
                <a:rPr lang="en-US" dirty="0">
                  <a:solidFill>
                    <a:schemeClr val="bg1"/>
                  </a:solidFill>
                </a:rPr>
                <a:t>Reduce</a:t>
              </a:r>
            </a:p>
          </p:txBody>
        </p:sp>
      </p:grpSp>
    </p:spTree>
    <p:extLst>
      <p:ext uri="{BB962C8B-B14F-4D97-AF65-F5344CB8AC3E}">
        <p14:creationId xmlns:p14="http://schemas.microsoft.com/office/powerpoint/2010/main" val="253114336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Writing MapReduce Programs</a:t>
            </a:r>
          </a:p>
        </p:txBody>
      </p:sp>
      <p:sp>
        <p:nvSpPr>
          <p:cNvPr id="23555" name="Rectangle 3"/>
          <p:cNvSpPr>
            <a:spLocks noGrp="1" noChangeArrowheads="1"/>
          </p:cNvSpPr>
          <p:nvPr>
            <p:ph type="body" idx="1"/>
          </p:nvPr>
        </p:nvSpPr>
        <p:spPr/>
        <p:txBody>
          <a:bodyPr>
            <a:normAutofit/>
          </a:bodyPr>
          <a:lstStyle/>
          <a:p>
            <a:pPr>
              <a:lnSpc>
                <a:spcPct val="90000"/>
              </a:lnSpc>
            </a:pPr>
            <a:r>
              <a:rPr lang="en-US" b="1" dirty="0"/>
              <a:t>Typical Interface: </a:t>
            </a:r>
            <a:r>
              <a:rPr lang="en-US" dirty="0"/>
              <a:t>Programmers specify two functions:</a:t>
            </a:r>
          </a:p>
          <a:p>
            <a:pPr lvl="1">
              <a:lnSpc>
                <a:spcPct val="90000"/>
              </a:lnSpc>
              <a:buFont typeface="Wingdings" pitchFamily="2" charset="2"/>
              <a:buNone/>
            </a:pPr>
            <a:r>
              <a:rPr lang="en-US" b="1" dirty="0">
                <a:solidFill>
                  <a:srgbClr val="FF0000"/>
                </a:solidFill>
              </a:rPr>
              <a:t>map</a:t>
            </a:r>
            <a:r>
              <a:rPr lang="en-US" dirty="0"/>
              <a:t> (k</a:t>
            </a:r>
            <a:r>
              <a:rPr lang="en-US" baseline="-25000" dirty="0"/>
              <a:t>1</a:t>
            </a:r>
            <a:r>
              <a:rPr lang="en-US" dirty="0"/>
              <a:t>, v</a:t>
            </a:r>
            <a:r>
              <a:rPr lang="en-US" baseline="-25000" dirty="0"/>
              <a:t>1</a:t>
            </a:r>
            <a:r>
              <a:rPr lang="en-US" dirty="0"/>
              <a:t>) </a:t>
            </a:r>
            <a:r>
              <a:rPr lang="en-US" dirty="0">
                <a:cs typeface="Arial" charset="0"/>
              </a:rPr>
              <a:t>→ List(k</a:t>
            </a:r>
            <a:r>
              <a:rPr lang="en-US" baseline="-25000" dirty="0"/>
              <a:t>2</a:t>
            </a:r>
            <a:r>
              <a:rPr lang="en-US" dirty="0">
                <a:cs typeface="Arial" charset="0"/>
              </a:rPr>
              <a:t>, v</a:t>
            </a:r>
            <a:r>
              <a:rPr lang="en-US" baseline="-25000" dirty="0"/>
              <a:t>2</a:t>
            </a:r>
            <a:r>
              <a:rPr lang="en-US" dirty="0">
                <a:cs typeface="Arial" charset="0"/>
              </a:rPr>
              <a:t>)</a:t>
            </a:r>
          </a:p>
          <a:p>
            <a:pPr lvl="1">
              <a:lnSpc>
                <a:spcPct val="90000"/>
              </a:lnSpc>
              <a:buFont typeface="Wingdings" pitchFamily="2" charset="2"/>
              <a:buNone/>
            </a:pPr>
            <a:r>
              <a:rPr lang="en-US" b="1" dirty="0">
                <a:solidFill>
                  <a:srgbClr val="FF0000"/>
                </a:solidFill>
                <a:cs typeface="Arial" charset="0"/>
              </a:rPr>
              <a:t>reduce</a:t>
            </a:r>
            <a:r>
              <a:rPr lang="en-US" dirty="0">
                <a:cs typeface="Arial" charset="0"/>
              </a:rPr>
              <a:t> (k</a:t>
            </a:r>
            <a:r>
              <a:rPr lang="en-US" baseline="-25000" dirty="0"/>
              <a:t>2</a:t>
            </a:r>
            <a:r>
              <a:rPr lang="en-US" dirty="0">
                <a:cs typeface="Arial" charset="0"/>
              </a:rPr>
              <a:t>, List(v</a:t>
            </a:r>
            <a:r>
              <a:rPr lang="en-US" baseline="-25000" dirty="0"/>
              <a:t>2</a:t>
            </a:r>
            <a:r>
              <a:rPr lang="en-US" dirty="0">
                <a:cs typeface="Arial" charset="0"/>
              </a:rPr>
              <a:t>)) → List(k</a:t>
            </a:r>
            <a:r>
              <a:rPr lang="en-US" baseline="-25000" dirty="0"/>
              <a:t>3</a:t>
            </a:r>
            <a:r>
              <a:rPr lang="en-US" dirty="0">
                <a:cs typeface="Arial" charset="0"/>
              </a:rPr>
              <a:t>, v</a:t>
            </a:r>
            <a:r>
              <a:rPr lang="en-US" baseline="-25000" dirty="0"/>
              <a:t>3</a:t>
            </a:r>
            <a:r>
              <a:rPr lang="en-US" dirty="0">
                <a:cs typeface="Arial" charset="0"/>
              </a:rPr>
              <a:t>)</a:t>
            </a:r>
          </a:p>
          <a:p>
            <a:pPr lvl="1">
              <a:lnSpc>
                <a:spcPct val="90000"/>
              </a:lnSpc>
            </a:pPr>
            <a:r>
              <a:rPr lang="en-US" dirty="0">
                <a:cs typeface="Arial" charset="0"/>
              </a:rPr>
              <a:t>All values with the same key are sent to the same reducer</a:t>
            </a:r>
          </a:p>
          <a:p>
            <a:pPr lvl="1">
              <a:lnSpc>
                <a:spcPct val="90000"/>
              </a:lnSpc>
            </a:pPr>
            <a:endParaRPr lang="en-US" dirty="0">
              <a:cs typeface="Arial" charset="0"/>
            </a:endParaRPr>
          </a:p>
        </p:txBody>
      </p:sp>
      <p:sp>
        <p:nvSpPr>
          <p:cNvPr id="2" name="Slide Number Placeholder 1"/>
          <p:cNvSpPr>
            <a:spLocks noGrp="1"/>
          </p:cNvSpPr>
          <p:nvPr>
            <p:ph type="sldNum" sz="quarter" idx="10"/>
          </p:nvPr>
        </p:nvSpPr>
        <p:spPr/>
        <p:txBody>
          <a:bodyPr/>
          <a:lstStyle/>
          <a:p>
            <a:fld id="{95C605C4-1F5B-4B2B-8458-3FC432AF1FAC}" type="slidenum">
              <a:rPr lang="en-US" smtClean="0"/>
              <a:t>52</a:t>
            </a:fld>
            <a:endParaRPr lang="en-US"/>
          </a:p>
        </p:txBody>
      </p:sp>
      <p:pic>
        <p:nvPicPr>
          <p:cNvPr id="3" name="Picture 2">
            <a:extLst>
              <a:ext uri="{FF2B5EF4-FFF2-40B4-BE49-F238E27FC236}">
                <a16:creationId xmlns:a16="http://schemas.microsoft.com/office/drawing/2014/main" id="{02D52195-2A0D-7C47-A809-5926D44F76F3}"/>
              </a:ext>
            </a:extLst>
          </p:cNvPr>
          <p:cNvPicPr>
            <a:picLocks noChangeAspect="1"/>
          </p:cNvPicPr>
          <p:nvPr/>
        </p:nvPicPr>
        <p:blipFill>
          <a:blip r:embed="rId3"/>
          <a:stretch>
            <a:fillRect/>
          </a:stretch>
        </p:blipFill>
        <p:spPr>
          <a:xfrm>
            <a:off x="609600" y="2882208"/>
            <a:ext cx="5638800" cy="3503079"/>
          </a:xfrm>
          <a:prstGeom prst="rect">
            <a:avLst/>
          </a:prstGeom>
        </p:spPr>
      </p:pic>
    </p:spTree>
    <p:extLst>
      <p:ext uri="{BB962C8B-B14F-4D97-AF65-F5344CB8AC3E}">
        <p14:creationId xmlns:p14="http://schemas.microsoft.com/office/powerpoint/2010/main" val="12086214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Writing MapReduce Programs</a:t>
            </a:r>
          </a:p>
        </p:txBody>
      </p:sp>
      <p:sp>
        <p:nvSpPr>
          <p:cNvPr id="23555" name="Rectangle 3"/>
          <p:cNvSpPr>
            <a:spLocks noGrp="1" noChangeArrowheads="1"/>
          </p:cNvSpPr>
          <p:nvPr>
            <p:ph type="body" idx="1"/>
          </p:nvPr>
        </p:nvSpPr>
        <p:spPr/>
        <p:txBody>
          <a:bodyPr>
            <a:normAutofit/>
          </a:bodyPr>
          <a:lstStyle/>
          <a:p>
            <a:pPr>
              <a:lnSpc>
                <a:spcPct val="90000"/>
              </a:lnSpc>
            </a:pPr>
            <a:r>
              <a:rPr lang="en-US" b="1" dirty="0"/>
              <a:t>Typical Interface: </a:t>
            </a:r>
            <a:r>
              <a:rPr lang="en-US" dirty="0"/>
              <a:t>Programmers specify two functions:</a:t>
            </a:r>
          </a:p>
          <a:p>
            <a:pPr lvl="1">
              <a:lnSpc>
                <a:spcPct val="90000"/>
              </a:lnSpc>
              <a:buFont typeface="Wingdings" pitchFamily="2" charset="2"/>
              <a:buNone/>
            </a:pPr>
            <a:r>
              <a:rPr lang="en-US" b="1" dirty="0">
                <a:solidFill>
                  <a:srgbClr val="FF0000"/>
                </a:solidFill>
              </a:rPr>
              <a:t>map</a:t>
            </a:r>
            <a:r>
              <a:rPr lang="en-US" dirty="0"/>
              <a:t> (k</a:t>
            </a:r>
            <a:r>
              <a:rPr lang="en-US" baseline="-25000" dirty="0"/>
              <a:t>1</a:t>
            </a:r>
            <a:r>
              <a:rPr lang="en-US" dirty="0"/>
              <a:t>, v</a:t>
            </a:r>
            <a:r>
              <a:rPr lang="en-US" baseline="-25000" dirty="0"/>
              <a:t>1</a:t>
            </a:r>
            <a:r>
              <a:rPr lang="en-US" dirty="0"/>
              <a:t>) </a:t>
            </a:r>
            <a:r>
              <a:rPr lang="en-US" dirty="0">
                <a:cs typeface="Arial" charset="0"/>
              </a:rPr>
              <a:t>→ List(k</a:t>
            </a:r>
            <a:r>
              <a:rPr lang="en-US" baseline="-25000" dirty="0"/>
              <a:t>2</a:t>
            </a:r>
            <a:r>
              <a:rPr lang="en-US" dirty="0">
                <a:cs typeface="Arial" charset="0"/>
              </a:rPr>
              <a:t>, v</a:t>
            </a:r>
            <a:r>
              <a:rPr lang="en-US" baseline="-25000" dirty="0"/>
              <a:t>2</a:t>
            </a:r>
            <a:r>
              <a:rPr lang="en-US" dirty="0">
                <a:cs typeface="Arial" charset="0"/>
              </a:rPr>
              <a:t>)</a:t>
            </a:r>
          </a:p>
          <a:p>
            <a:pPr lvl="1">
              <a:lnSpc>
                <a:spcPct val="90000"/>
              </a:lnSpc>
              <a:buFont typeface="Wingdings" pitchFamily="2" charset="2"/>
              <a:buNone/>
            </a:pPr>
            <a:r>
              <a:rPr lang="en-US" b="1" dirty="0">
                <a:solidFill>
                  <a:srgbClr val="FF0000"/>
                </a:solidFill>
                <a:cs typeface="Arial" charset="0"/>
              </a:rPr>
              <a:t>reduce</a:t>
            </a:r>
            <a:r>
              <a:rPr lang="en-US" dirty="0">
                <a:cs typeface="Arial" charset="0"/>
              </a:rPr>
              <a:t> (k</a:t>
            </a:r>
            <a:r>
              <a:rPr lang="en-US" baseline="-25000" dirty="0"/>
              <a:t>2</a:t>
            </a:r>
            <a:r>
              <a:rPr lang="en-US" dirty="0">
                <a:cs typeface="Arial" charset="0"/>
              </a:rPr>
              <a:t>, List(v</a:t>
            </a:r>
            <a:r>
              <a:rPr lang="en-US" baseline="-25000" dirty="0"/>
              <a:t>2</a:t>
            </a:r>
            <a:r>
              <a:rPr lang="en-US" dirty="0">
                <a:cs typeface="Arial" charset="0"/>
              </a:rPr>
              <a:t>)) → List(k</a:t>
            </a:r>
            <a:r>
              <a:rPr lang="en-US" baseline="-25000" dirty="0"/>
              <a:t>3</a:t>
            </a:r>
            <a:r>
              <a:rPr lang="en-US" dirty="0">
                <a:cs typeface="Arial" charset="0"/>
              </a:rPr>
              <a:t>, v</a:t>
            </a:r>
            <a:r>
              <a:rPr lang="en-US" baseline="-25000" dirty="0"/>
              <a:t>3</a:t>
            </a:r>
            <a:r>
              <a:rPr lang="en-US" dirty="0">
                <a:cs typeface="Arial" charset="0"/>
              </a:rPr>
              <a:t>)</a:t>
            </a:r>
          </a:p>
          <a:p>
            <a:pPr lvl="1">
              <a:lnSpc>
                <a:spcPct val="90000"/>
              </a:lnSpc>
            </a:pPr>
            <a:r>
              <a:rPr lang="en-US" dirty="0">
                <a:cs typeface="Arial" charset="0"/>
              </a:rPr>
              <a:t>All values with the same key are sent to the same reducer</a:t>
            </a:r>
          </a:p>
          <a:p>
            <a:pPr>
              <a:lnSpc>
                <a:spcPct val="90000"/>
              </a:lnSpc>
            </a:pPr>
            <a:r>
              <a:rPr lang="en-US" dirty="0">
                <a:cs typeface="Arial" charset="0"/>
              </a:rPr>
              <a:t>The execution framework handles many challenging issues…</a:t>
            </a:r>
          </a:p>
          <a:p>
            <a:pPr lvl="1" eaLnBrk="1" hangingPunct="1"/>
            <a:r>
              <a:rPr lang="en-GB" dirty="0"/>
              <a:t>How do we assign work units to workers?</a:t>
            </a:r>
          </a:p>
          <a:p>
            <a:pPr lvl="1" eaLnBrk="1" hangingPunct="1"/>
            <a:r>
              <a:rPr lang="en-GB" dirty="0"/>
              <a:t>What if we have more work units than workers?</a:t>
            </a:r>
          </a:p>
          <a:p>
            <a:pPr lvl="1" eaLnBrk="1" hangingPunct="1"/>
            <a:r>
              <a:rPr lang="en-GB" dirty="0"/>
              <a:t>What if workers need to share partial results?</a:t>
            </a:r>
          </a:p>
          <a:p>
            <a:pPr lvl="1" eaLnBrk="1" hangingPunct="1"/>
            <a:r>
              <a:rPr lang="en-GB" dirty="0"/>
              <a:t>How do we aggregate partial results?</a:t>
            </a:r>
          </a:p>
          <a:p>
            <a:pPr lvl="1" eaLnBrk="1" hangingPunct="1"/>
            <a:r>
              <a:rPr lang="en-GB" dirty="0"/>
              <a:t>How do we know all the workers have finished?</a:t>
            </a:r>
          </a:p>
          <a:p>
            <a:pPr lvl="1" eaLnBrk="1" hangingPunct="1"/>
            <a:r>
              <a:rPr lang="en-GB" dirty="0"/>
              <a:t>What if workers die/fail?</a:t>
            </a:r>
          </a:p>
          <a:p>
            <a:pPr lvl="1">
              <a:lnSpc>
                <a:spcPct val="90000"/>
              </a:lnSpc>
            </a:pPr>
            <a:endParaRPr lang="en-US" dirty="0">
              <a:cs typeface="Arial" charset="0"/>
            </a:endParaRPr>
          </a:p>
        </p:txBody>
      </p:sp>
      <p:sp>
        <p:nvSpPr>
          <p:cNvPr id="2" name="Slide Number Placeholder 1"/>
          <p:cNvSpPr>
            <a:spLocks noGrp="1"/>
          </p:cNvSpPr>
          <p:nvPr>
            <p:ph type="sldNum" sz="quarter" idx="10"/>
          </p:nvPr>
        </p:nvSpPr>
        <p:spPr/>
        <p:txBody>
          <a:bodyPr/>
          <a:lstStyle/>
          <a:p>
            <a:fld id="{95C605C4-1F5B-4B2B-8458-3FC432AF1FAC}" type="slidenum">
              <a:rPr lang="en-US" smtClean="0"/>
              <a:t>53</a:t>
            </a:fld>
            <a:endParaRPr lang="en-US"/>
          </a:p>
        </p:txBody>
      </p:sp>
    </p:spTree>
    <p:extLst>
      <p:ext uri="{BB962C8B-B14F-4D97-AF65-F5344CB8AC3E}">
        <p14:creationId xmlns:p14="http://schemas.microsoft.com/office/powerpoint/2010/main" val="11715960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MapReduce Execution Framework</a:t>
            </a:r>
          </a:p>
        </p:txBody>
      </p:sp>
      <p:sp>
        <p:nvSpPr>
          <p:cNvPr id="26627" name="Rectangle 3"/>
          <p:cNvSpPr>
            <a:spLocks noGrp="1" noChangeArrowheads="1"/>
          </p:cNvSpPr>
          <p:nvPr>
            <p:ph type="body" idx="1"/>
          </p:nvPr>
        </p:nvSpPr>
        <p:spPr/>
        <p:txBody>
          <a:bodyPr/>
          <a:lstStyle/>
          <a:p>
            <a:pPr>
              <a:lnSpc>
                <a:spcPct val="90000"/>
              </a:lnSpc>
            </a:pPr>
            <a:r>
              <a:rPr lang="en-US" dirty="0">
                <a:cs typeface="Arial" charset="0"/>
              </a:rPr>
              <a:t>Handles scheduling</a:t>
            </a:r>
          </a:p>
          <a:p>
            <a:pPr lvl="1">
              <a:lnSpc>
                <a:spcPct val="90000"/>
              </a:lnSpc>
            </a:pPr>
            <a:r>
              <a:rPr lang="en-US" dirty="0">
                <a:cs typeface="Arial" charset="0"/>
              </a:rPr>
              <a:t>Assigns workers to map and reduce tasks</a:t>
            </a:r>
          </a:p>
          <a:p>
            <a:pPr>
              <a:lnSpc>
                <a:spcPct val="90000"/>
              </a:lnSpc>
            </a:pPr>
            <a:r>
              <a:rPr lang="en-US" dirty="0">
                <a:cs typeface="Arial" charset="0"/>
              </a:rPr>
              <a:t>Handles “data distribution”</a:t>
            </a:r>
          </a:p>
          <a:p>
            <a:pPr lvl="1">
              <a:lnSpc>
                <a:spcPct val="90000"/>
              </a:lnSpc>
            </a:pPr>
            <a:r>
              <a:rPr lang="en-US" dirty="0">
                <a:cs typeface="Arial" charset="0"/>
              </a:rPr>
              <a:t>Moves processes to data</a:t>
            </a:r>
          </a:p>
          <a:p>
            <a:pPr>
              <a:lnSpc>
                <a:spcPct val="90000"/>
              </a:lnSpc>
            </a:pPr>
            <a:r>
              <a:rPr lang="en-US" dirty="0">
                <a:cs typeface="Arial" charset="0"/>
              </a:rPr>
              <a:t>Handles synchronization</a:t>
            </a:r>
          </a:p>
          <a:p>
            <a:pPr lvl="1">
              <a:lnSpc>
                <a:spcPct val="90000"/>
              </a:lnSpc>
            </a:pPr>
            <a:r>
              <a:rPr lang="en-US" dirty="0">
                <a:cs typeface="Arial" charset="0"/>
              </a:rPr>
              <a:t>Gathers, sorts, and shuffles intermediate data</a:t>
            </a:r>
          </a:p>
          <a:p>
            <a:pPr>
              <a:lnSpc>
                <a:spcPct val="90000"/>
              </a:lnSpc>
            </a:pPr>
            <a:r>
              <a:rPr lang="en-US" dirty="0">
                <a:cs typeface="Arial" charset="0"/>
              </a:rPr>
              <a:t>Handles errors and faults</a:t>
            </a:r>
          </a:p>
          <a:p>
            <a:pPr lvl="1">
              <a:lnSpc>
                <a:spcPct val="90000"/>
              </a:lnSpc>
            </a:pPr>
            <a:r>
              <a:rPr lang="en-US" dirty="0">
                <a:cs typeface="Arial" charset="0"/>
              </a:rPr>
              <a:t>Detects worker failures and restarts</a:t>
            </a:r>
          </a:p>
          <a:p>
            <a:pPr>
              <a:lnSpc>
                <a:spcPct val="90000"/>
              </a:lnSpc>
            </a:pPr>
            <a:r>
              <a:rPr lang="en-US" dirty="0">
                <a:cs typeface="Arial" charset="0"/>
              </a:rPr>
              <a:t>Everything happens on top of a distributed file system (later)</a:t>
            </a:r>
          </a:p>
        </p:txBody>
      </p:sp>
      <p:sp>
        <p:nvSpPr>
          <p:cNvPr id="2" name="Slide Number Placeholder 1"/>
          <p:cNvSpPr>
            <a:spLocks noGrp="1"/>
          </p:cNvSpPr>
          <p:nvPr>
            <p:ph type="sldNum" sz="quarter" idx="10"/>
          </p:nvPr>
        </p:nvSpPr>
        <p:spPr/>
        <p:txBody>
          <a:bodyPr/>
          <a:lstStyle/>
          <a:p>
            <a:fld id="{95C605C4-1F5B-4B2B-8458-3FC432AF1FAC}" type="slidenum">
              <a:rPr lang="en-US" smtClean="0"/>
              <a:t>54</a:t>
            </a:fld>
            <a:endParaRPr lang="en-US"/>
          </a:p>
        </p:txBody>
      </p:sp>
    </p:spTree>
    <p:extLst>
      <p:ext uri="{BB962C8B-B14F-4D97-AF65-F5344CB8AC3E}">
        <p14:creationId xmlns:p14="http://schemas.microsoft.com/office/powerpoint/2010/main" val="15727880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We will learn to </a:t>
            </a:r>
            <a:r>
              <a:rPr lang="en-US" b="1" dirty="0">
                <a:solidFill>
                  <a:srgbClr val="0000FF"/>
                </a:solidFill>
              </a:rPr>
              <a:t>process different types of data:</a:t>
            </a:r>
          </a:p>
          <a:p>
            <a:pPr lvl="1"/>
            <a:r>
              <a:rPr lang="en-US" dirty="0"/>
              <a:t>Large data volume</a:t>
            </a:r>
          </a:p>
          <a:p>
            <a:pPr lvl="1"/>
            <a:r>
              <a:rPr lang="en-US" dirty="0"/>
              <a:t>Graph data</a:t>
            </a:r>
          </a:p>
          <a:p>
            <a:pPr lvl="1"/>
            <a:r>
              <a:rPr lang="en-US" dirty="0"/>
              <a:t>Stream data (infinite/never-ending)</a:t>
            </a:r>
          </a:p>
          <a:p>
            <a:r>
              <a:rPr lang="en-US" b="1" dirty="0"/>
              <a:t>We will learn to </a:t>
            </a:r>
            <a:r>
              <a:rPr lang="en-US" b="1" dirty="0">
                <a:solidFill>
                  <a:srgbClr val="0000FF"/>
                </a:solidFill>
              </a:rPr>
              <a:t>use different models of computation:</a:t>
            </a:r>
          </a:p>
          <a:p>
            <a:pPr lvl="1"/>
            <a:r>
              <a:rPr lang="en-US" dirty="0"/>
              <a:t>MapReduce</a:t>
            </a:r>
            <a:r>
              <a:rPr lang="en-US" altLang="zh-CN" dirty="0"/>
              <a:t>/Spark</a:t>
            </a:r>
            <a:endParaRPr lang="en-US" dirty="0"/>
          </a:p>
          <a:p>
            <a:pPr lvl="1"/>
            <a:r>
              <a:rPr lang="en-US" dirty="0"/>
              <a:t>Large graph processing engines</a:t>
            </a:r>
          </a:p>
          <a:p>
            <a:pPr lvl="1"/>
            <a:r>
              <a:rPr lang="en-US" dirty="0"/>
              <a:t>Streams and online algorithms</a:t>
            </a:r>
          </a:p>
        </p:txBody>
      </p:sp>
      <p:sp>
        <p:nvSpPr>
          <p:cNvPr id="3" name="Title 2"/>
          <p:cNvSpPr>
            <a:spLocks noGrp="1"/>
          </p:cNvSpPr>
          <p:nvPr>
            <p:ph type="title"/>
          </p:nvPr>
        </p:nvSpPr>
        <p:spPr/>
        <p:txBody>
          <a:bodyPr/>
          <a:lstStyle/>
          <a:p>
            <a:r>
              <a:rPr lang="en-US" dirty="0"/>
              <a:t>What will we learn?</a:t>
            </a:r>
          </a:p>
        </p:txBody>
      </p:sp>
      <p:sp>
        <p:nvSpPr>
          <p:cNvPr id="4" name="Slide Number Placeholder 3"/>
          <p:cNvSpPr>
            <a:spLocks noGrp="1"/>
          </p:cNvSpPr>
          <p:nvPr>
            <p:ph type="sldNum" sz="quarter" idx="10"/>
          </p:nvPr>
        </p:nvSpPr>
        <p:spPr/>
        <p:txBody>
          <a:bodyPr/>
          <a:lstStyle/>
          <a:p>
            <a:fld id="{95C605C4-1F5B-4B2B-8458-3FC432AF1FAC}" type="slidenum">
              <a:rPr lang="en-US" smtClean="0"/>
              <a:t>6</a:t>
            </a:fld>
            <a:endParaRPr lang="en-US"/>
          </a:p>
        </p:txBody>
      </p:sp>
    </p:spTree>
    <p:extLst>
      <p:ext uri="{BB962C8B-B14F-4D97-AF65-F5344CB8AC3E}">
        <p14:creationId xmlns:p14="http://schemas.microsoft.com/office/powerpoint/2010/main" val="10840462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382000" cy="1058189"/>
          </a:xfrm>
        </p:spPr>
        <p:txBody>
          <a:bodyPr>
            <a:normAutofit fontScale="85000" lnSpcReduction="20000"/>
          </a:bodyPr>
          <a:lstStyle/>
          <a:p>
            <a:r>
              <a:rPr lang="en-US" b="1" dirty="0"/>
              <a:t>Standard definition</a:t>
            </a:r>
            <a:r>
              <a:rPr lang="en-US" dirty="0"/>
              <a:t>:</a:t>
            </a:r>
          </a:p>
          <a:p>
            <a:pPr marL="0" indent="0">
              <a:buNone/>
            </a:pPr>
            <a:r>
              <a:rPr lang="en-US" dirty="0"/>
              <a:t>“Data science is an </a:t>
            </a:r>
            <a:r>
              <a:rPr lang="en-US" dirty="0">
                <a:solidFill>
                  <a:srgbClr val="FF0000"/>
                </a:solidFill>
              </a:rPr>
              <a:t>interdisciplinary</a:t>
            </a:r>
            <a:r>
              <a:rPr lang="en-US" dirty="0"/>
              <a:t> field about processes and systems to extract </a:t>
            </a:r>
            <a:r>
              <a:rPr lang="en-US" dirty="0">
                <a:solidFill>
                  <a:srgbClr val="FF0000"/>
                </a:solidFill>
              </a:rPr>
              <a:t>knowledge or insights </a:t>
            </a:r>
            <a:r>
              <a:rPr lang="en-US" dirty="0"/>
              <a:t>from data in various forms.”</a:t>
            </a:r>
          </a:p>
        </p:txBody>
      </p:sp>
      <p:sp>
        <p:nvSpPr>
          <p:cNvPr id="3" name="Title 2"/>
          <p:cNvSpPr>
            <a:spLocks noGrp="1"/>
          </p:cNvSpPr>
          <p:nvPr>
            <p:ph type="title"/>
          </p:nvPr>
        </p:nvSpPr>
        <p:spPr/>
        <p:txBody>
          <a:bodyPr/>
          <a:lstStyle/>
          <a:p>
            <a:r>
              <a:rPr lang="en-US" dirty="0"/>
              <a:t>What is Data Science?</a:t>
            </a:r>
          </a:p>
        </p:txBody>
      </p:sp>
      <p:sp>
        <p:nvSpPr>
          <p:cNvPr id="4" name="Slide Number Placeholder 3"/>
          <p:cNvSpPr>
            <a:spLocks noGrp="1"/>
          </p:cNvSpPr>
          <p:nvPr>
            <p:ph type="sldNum" sz="quarter" idx="10"/>
          </p:nvPr>
        </p:nvSpPr>
        <p:spPr/>
        <p:txBody>
          <a:bodyPr/>
          <a:lstStyle/>
          <a:p>
            <a:fld id="{95C605C4-1F5B-4B2B-8458-3FC432AF1FAC}" type="slidenum">
              <a:rPr lang="en-US" smtClean="0"/>
              <a:t>7</a:t>
            </a:fld>
            <a:endParaRPr lang="en-US" dirty="0"/>
          </a:p>
        </p:txBody>
      </p:sp>
    </p:spTree>
    <p:extLst>
      <p:ext uri="{BB962C8B-B14F-4D97-AF65-F5344CB8AC3E}">
        <p14:creationId xmlns:p14="http://schemas.microsoft.com/office/powerpoint/2010/main" val="431287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382000" cy="2258122"/>
          </a:xfrm>
        </p:spPr>
        <p:txBody>
          <a:bodyPr>
            <a:normAutofit fontScale="85000" lnSpcReduction="20000"/>
          </a:bodyPr>
          <a:lstStyle/>
          <a:p>
            <a:r>
              <a:rPr lang="en-US" b="1" dirty="0"/>
              <a:t>Standard definition</a:t>
            </a:r>
            <a:r>
              <a:rPr lang="en-US" dirty="0"/>
              <a:t>:</a:t>
            </a:r>
          </a:p>
          <a:p>
            <a:pPr marL="0" indent="0">
              <a:buNone/>
            </a:pPr>
            <a:r>
              <a:rPr lang="en-US" dirty="0"/>
              <a:t>“Data science is an </a:t>
            </a:r>
            <a:r>
              <a:rPr lang="en-US" dirty="0">
                <a:solidFill>
                  <a:srgbClr val="FF0000"/>
                </a:solidFill>
              </a:rPr>
              <a:t>interdisciplinary</a:t>
            </a:r>
            <a:r>
              <a:rPr lang="en-US" dirty="0"/>
              <a:t> field about processes and systems to extract </a:t>
            </a:r>
            <a:r>
              <a:rPr lang="en-US" dirty="0">
                <a:solidFill>
                  <a:srgbClr val="FF0000"/>
                </a:solidFill>
              </a:rPr>
              <a:t>knowledge or insights </a:t>
            </a:r>
            <a:r>
              <a:rPr lang="en-US" dirty="0"/>
              <a:t>from data in various forms.”</a:t>
            </a:r>
          </a:p>
          <a:p>
            <a:r>
              <a:rPr lang="en-US" b="1" dirty="0"/>
              <a:t>Historical view</a:t>
            </a:r>
            <a:r>
              <a:rPr lang="en-US" dirty="0"/>
              <a:t>: in 1962, statistician John Tukey described a field called “data analysis”, which emerged out of statistics, but focusing not just on testing hypotheses, but on </a:t>
            </a:r>
            <a:r>
              <a:rPr lang="en-US" dirty="0">
                <a:solidFill>
                  <a:srgbClr val="FF0000"/>
                </a:solidFill>
              </a:rPr>
              <a:t>computing aspects of data analysis: </a:t>
            </a:r>
            <a:r>
              <a:rPr lang="en-US" dirty="0"/>
              <a:t>including collecting, storing, analyzing, presenting data, etc.</a:t>
            </a:r>
          </a:p>
          <a:p>
            <a:endParaRPr lang="en-US" dirty="0"/>
          </a:p>
        </p:txBody>
      </p:sp>
      <p:sp>
        <p:nvSpPr>
          <p:cNvPr id="3" name="Title 2"/>
          <p:cNvSpPr>
            <a:spLocks noGrp="1"/>
          </p:cNvSpPr>
          <p:nvPr>
            <p:ph type="title"/>
          </p:nvPr>
        </p:nvSpPr>
        <p:spPr/>
        <p:txBody>
          <a:bodyPr/>
          <a:lstStyle/>
          <a:p>
            <a:r>
              <a:rPr lang="en-US" dirty="0"/>
              <a:t>What is Data Science?</a:t>
            </a:r>
          </a:p>
        </p:txBody>
      </p:sp>
      <p:sp>
        <p:nvSpPr>
          <p:cNvPr id="4" name="Slide Number Placeholder 3"/>
          <p:cNvSpPr>
            <a:spLocks noGrp="1"/>
          </p:cNvSpPr>
          <p:nvPr>
            <p:ph type="sldNum" sz="quarter" idx="10"/>
          </p:nvPr>
        </p:nvSpPr>
        <p:spPr/>
        <p:txBody>
          <a:bodyPr/>
          <a:lstStyle/>
          <a:p>
            <a:fld id="{95C605C4-1F5B-4B2B-8458-3FC432AF1FAC}" type="slidenum">
              <a:rPr lang="en-US" smtClean="0"/>
              <a:t>8</a:t>
            </a:fld>
            <a:endParaRPr lang="en-US" dirty="0"/>
          </a:p>
        </p:txBody>
      </p:sp>
      <p:pic>
        <p:nvPicPr>
          <p:cNvPr id="6" name="Picture 5">
            <a:extLst>
              <a:ext uri="{FF2B5EF4-FFF2-40B4-BE49-F238E27FC236}">
                <a16:creationId xmlns:a16="http://schemas.microsoft.com/office/drawing/2014/main" id="{E1D2BA3F-7F44-1E41-9BF4-36C4561D5C43}"/>
              </a:ext>
            </a:extLst>
          </p:cNvPr>
          <p:cNvPicPr>
            <a:picLocks noChangeAspect="1"/>
          </p:cNvPicPr>
          <p:nvPr/>
        </p:nvPicPr>
        <p:blipFill>
          <a:blip r:embed="rId3"/>
          <a:stretch>
            <a:fillRect/>
          </a:stretch>
        </p:blipFill>
        <p:spPr>
          <a:xfrm>
            <a:off x="4916249" y="5547789"/>
            <a:ext cx="3277065" cy="781685"/>
          </a:xfrm>
          <a:prstGeom prst="rect">
            <a:avLst/>
          </a:prstGeom>
        </p:spPr>
      </p:pic>
      <p:pic>
        <p:nvPicPr>
          <p:cNvPr id="5" name="Picture 4">
            <a:extLst>
              <a:ext uri="{FF2B5EF4-FFF2-40B4-BE49-F238E27FC236}">
                <a16:creationId xmlns:a16="http://schemas.microsoft.com/office/drawing/2014/main" id="{73F5C338-3FB9-0448-9BB6-2652A9D2E902}"/>
              </a:ext>
            </a:extLst>
          </p:cNvPr>
          <p:cNvPicPr>
            <a:picLocks noChangeAspect="1"/>
          </p:cNvPicPr>
          <p:nvPr/>
        </p:nvPicPr>
        <p:blipFill>
          <a:blip r:embed="rId4"/>
          <a:stretch>
            <a:fillRect/>
          </a:stretch>
        </p:blipFill>
        <p:spPr>
          <a:xfrm>
            <a:off x="7782658" y="5025421"/>
            <a:ext cx="829406" cy="1008905"/>
          </a:xfrm>
          <a:prstGeom prst="rect">
            <a:avLst/>
          </a:prstGeom>
        </p:spPr>
      </p:pic>
      <p:cxnSp>
        <p:nvCxnSpPr>
          <p:cNvPr id="9" name="Straight Connector 8">
            <a:extLst>
              <a:ext uri="{FF2B5EF4-FFF2-40B4-BE49-F238E27FC236}">
                <a16:creationId xmlns:a16="http://schemas.microsoft.com/office/drawing/2014/main" id="{8A45B1A3-FCEF-124D-AFBE-6EA6C2315A0C}"/>
              </a:ext>
            </a:extLst>
          </p:cNvPr>
          <p:cNvCxnSpPr/>
          <p:nvPr/>
        </p:nvCxnSpPr>
        <p:spPr bwMode="auto">
          <a:xfrm>
            <a:off x="319739" y="5030997"/>
            <a:ext cx="6934200" cy="0"/>
          </a:xfrm>
          <a:prstGeom prst="line">
            <a:avLst/>
          </a:prstGeom>
          <a:solidFill>
            <a:schemeClr val="accent1"/>
          </a:solidFill>
          <a:ln w="9525" cap="flat" cmpd="sng" algn="ctr">
            <a:solidFill>
              <a:schemeClr val="bg1"/>
            </a:solidFill>
            <a:prstDash val="solid"/>
            <a:round/>
            <a:headEnd type="none" w="med" len="med"/>
            <a:tailEnd type="stealth" w="lg" len="lg"/>
          </a:ln>
          <a:effectLst/>
        </p:spPr>
      </p:cxnSp>
      <p:sp>
        <p:nvSpPr>
          <p:cNvPr id="10" name="TextBox 9">
            <a:extLst>
              <a:ext uri="{FF2B5EF4-FFF2-40B4-BE49-F238E27FC236}">
                <a16:creationId xmlns:a16="http://schemas.microsoft.com/office/drawing/2014/main" id="{36BF3865-0AC4-2649-B07F-4D4D638F9281}"/>
              </a:ext>
            </a:extLst>
          </p:cNvPr>
          <p:cNvSpPr txBox="1"/>
          <p:nvPr/>
        </p:nvSpPr>
        <p:spPr>
          <a:xfrm>
            <a:off x="5914863" y="5124562"/>
            <a:ext cx="639919" cy="338554"/>
          </a:xfrm>
          <a:prstGeom prst="rect">
            <a:avLst/>
          </a:prstGeom>
          <a:solidFill>
            <a:schemeClr val="accent5">
              <a:alpha val="43000"/>
            </a:schemeClr>
          </a:solidFill>
          <a:ln>
            <a:solidFill>
              <a:schemeClr val="accent2">
                <a:lumMod val="25000"/>
              </a:schemeClr>
            </a:solidFill>
          </a:ln>
        </p:spPr>
        <p:txBody>
          <a:bodyPr wrap="none" rtlCol="0">
            <a:spAutoFit/>
          </a:bodyPr>
          <a:lstStyle/>
          <a:p>
            <a:r>
              <a:rPr lang="en-US" dirty="0">
                <a:solidFill>
                  <a:schemeClr val="bg1"/>
                </a:solidFill>
              </a:rPr>
              <a:t>1962</a:t>
            </a:r>
          </a:p>
        </p:txBody>
      </p:sp>
      <p:cxnSp>
        <p:nvCxnSpPr>
          <p:cNvPr id="12" name="Straight Connector 11">
            <a:extLst>
              <a:ext uri="{FF2B5EF4-FFF2-40B4-BE49-F238E27FC236}">
                <a16:creationId xmlns:a16="http://schemas.microsoft.com/office/drawing/2014/main" id="{4541491E-FDEA-B34D-AD0A-0295DE127F14}"/>
              </a:ext>
            </a:extLst>
          </p:cNvPr>
          <p:cNvCxnSpPr/>
          <p:nvPr/>
        </p:nvCxnSpPr>
        <p:spPr bwMode="auto">
          <a:xfrm>
            <a:off x="6249864" y="4940997"/>
            <a:ext cx="0" cy="180000"/>
          </a:xfrm>
          <a:prstGeom prst="line">
            <a:avLst/>
          </a:prstGeom>
          <a:solidFill>
            <a:schemeClr val="accent1"/>
          </a:solidFill>
          <a:ln w="41275" cap="flat" cmpd="sng" algn="ctr">
            <a:solidFill>
              <a:schemeClr val="accent2">
                <a:lumMod val="10000"/>
              </a:schemeClr>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547FE86-062D-5B4E-9EB0-F2A6F995D8D6}"/>
              </a:ext>
            </a:extLst>
          </p:cNvPr>
          <p:cNvSpPr txBox="1"/>
          <p:nvPr/>
        </p:nvSpPr>
        <p:spPr>
          <a:xfrm>
            <a:off x="3582864" y="5120997"/>
            <a:ext cx="639919" cy="338554"/>
          </a:xfrm>
          <a:prstGeom prst="rect">
            <a:avLst/>
          </a:prstGeom>
          <a:solidFill>
            <a:schemeClr val="accent5">
              <a:alpha val="43000"/>
            </a:schemeClr>
          </a:solidFill>
          <a:ln>
            <a:solidFill>
              <a:schemeClr val="accent2">
                <a:lumMod val="25000"/>
              </a:schemeClr>
            </a:solidFill>
          </a:ln>
        </p:spPr>
        <p:txBody>
          <a:bodyPr wrap="none" rtlCol="0">
            <a:spAutoFit/>
          </a:bodyPr>
          <a:lstStyle/>
          <a:p>
            <a:r>
              <a:rPr lang="en-US" dirty="0">
                <a:solidFill>
                  <a:schemeClr val="bg1"/>
                </a:solidFill>
              </a:rPr>
              <a:t>1957</a:t>
            </a:r>
          </a:p>
        </p:txBody>
      </p:sp>
      <p:cxnSp>
        <p:nvCxnSpPr>
          <p:cNvPr id="14" name="Straight Connector 13">
            <a:extLst>
              <a:ext uri="{FF2B5EF4-FFF2-40B4-BE49-F238E27FC236}">
                <a16:creationId xmlns:a16="http://schemas.microsoft.com/office/drawing/2014/main" id="{D2BF9568-FEF9-2742-839F-572C5A608099}"/>
              </a:ext>
            </a:extLst>
          </p:cNvPr>
          <p:cNvCxnSpPr/>
          <p:nvPr/>
        </p:nvCxnSpPr>
        <p:spPr bwMode="auto">
          <a:xfrm>
            <a:off x="3917865" y="4937432"/>
            <a:ext cx="0" cy="180000"/>
          </a:xfrm>
          <a:prstGeom prst="line">
            <a:avLst/>
          </a:prstGeom>
          <a:solidFill>
            <a:schemeClr val="accent1"/>
          </a:solidFill>
          <a:ln w="41275" cap="flat" cmpd="sng" algn="ctr">
            <a:solidFill>
              <a:schemeClr val="accent2">
                <a:lumMod val="10000"/>
              </a:schemeClr>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488D466B-F643-1C47-93AB-85BF36BA9881}"/>
              </a:ext>
            </a:extLst>
          </p:cNvPr>
          <p:cNvSpPr txBox="1"/>
          <p:nvPr/>
        </p:nvSpPr>
        <p:spPr>
          <a:xfrm>
            <a:off x="4890417" y="5120997"/>
            <a:ext cx="639919" cy="338554"/>
          </a:xfrm>
          <a:prstGeom prst="rect">
            <a:avLst/>
          </a:prstGeom>
          <a:solidFill>
            <a:schemeClr val="accent5">
              <a:alpha val="43000"/>
            </a:schemeClr>
          </a:solidFill>
          <a:ln>
            <a:solidFill>
              <a:schemeClr val="accent2">
                <a:lumMod val="25000"/>
              </a:schemeClr>
            </a:solidFill>
          </a:ln>
        </p:spPr>
        <p:txBody>
          <a:bodyPr wrap="none" rtlCol="0">
            <a:spAutoFit/>
          </a:bodyPr>
          <a:lstStyle/>
          <a:p>
            <a:r>
              <a:rPr lang="en-US" dirty="0">
                <a:solidFill>
                  <a:schemeClr val="bg1"/>
                </a:solidFill>
              </a:rPr>
              <a:t>1960</a:t>
            </a:r>
          </a:p>
        </p:txBody>
      </p:sp>
      <p:cxnSp>
        <p:nvCxnSpPr>
          <p:cNvPr id="19" name="Straight Connector 18">
            <a:extLst>
              <a:ext uri="{FF2B5EF4-FFF2-40B4-BE49-F238E27FC236}">
                <a16:creationId xmlns:a16="http://schemas.microsoft.com/office/drawing/2014/main" id="{34798AAA-F90A-CF48-BB25-9649A36BFB0D}"/>
              </a:ext>
            </a:extLst>
          </p:cNvPr>
          <p:cNvCxnSpPr/>
          <p:nvPr/>
        </p:nvCxnSpPr>
        <p:spPr bwMode="auto">
          <a:xfrm>
            <a:off x="5225418" y="4937432"/>
            <a:ext cx="0" cy="180000"/>
          </a:xfrm>
          <a:prstGeom prst="line">
            <a:avLst/>
          </a:prstGeom>
          <a:solidFill>
            <a:schemeClr val="accent1"/>
          </a:solidFill>
          <a:ln w="41275" cap="flat" cmpd="sng" algn="ctr">
            <a:solidFill>
              <a:schemeClr val="accent2">
                <a:lumMod val="10000"/>
              </a:schemeClr>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234FEFE7-26DD-B54E-9F44-FAB98B2B9ABA}"/>
              </a:ext>
            </a:extLst>
          </p:cNvPr>
          <p:cNvSpPr txBox="1"/>
          <p:nvPr/>
        </p:nvSpPr>
        <p:spPr>
          <a:xfrm>
            <a:off x="4732245" y="4647248"/>
            <a:ext cx="902811" cy="338554"/>
          </a:xfrm>
          <a:prstGeom prst="rect">
            <a:avLst/>
          </a:prstGeom>
          <a:noFill/>
        </p:spPr>
        <p:txBody>
          <a:bodyPr wrap="none" rtlCol="0">
            <a:spAutoFit/>
          </a:bodyPr>
          <a:lstStyle/>
          <a:p>
            <a:r>
              <a:rPr lang="en-US" b="0" dirty="0">
                <a:solidFill>
                  <a:schemeClr val="bg1"/>
                </a:solidFill>
              </a:rPr>
              <a:t>COBOL</a:t>
            </a:r>
          </a:p>
        </p:txBody>
      </p:sp>
      <p:sp>
        <p:nvSpPr>
          <p:cNvPr id="21" name="TextBox 20">
            <a:extLst>
              <a:ext uri="{FF2B5EF4-FFF2-40B4-BE49-F238E27FC236}">
                <a16:creationId xmlns:a16="http://schemas.microsoft.com/office/drawing/2014/main" id="{80B39095-B985-A142-9458-AE73B0AF5E68}"/>
              </a:ext>
            </a:extLst>
          </p:cNvPr>
          <p:cNvSpPr txBox="1"/>
          <p:nvPr/>
        </p:nvSpPr>
        <p:spPr>
          <a:xfrm>
            <a:off x="5901577" y="3734803"/>
            <a:ext cx="1708911" cy="830997"/>
          </a:xfrm>
          <a:prstGeom prst="rect">
            <a:avLst/>
          </a:prstGeom>
          <a:noFill/>
        </p:spPr>
        <p:txBody>
          <a:bodyPr wrap="square" rtlCol="0">
            <a:spAutoFit/>
          </a:bodyPr>
          <a:lstStyle/>
          <a:p>
            <a:r>
              <a:rPr lang="en-US" b="0" dirty="0">
                <a:solidFill>
                  <a:schemeClr val="bg1"/>
                </a:solidFill>
              </a:rPr>
              <a:t>Early DBMS,</a:t>
            </a:r>
          </a:p>
          <a:p>
            <a:r>
              <a:rPr lang="en-US" b="0" dirty="0">
                <a:solidFill>
                  <a:schemeClr val="bg1"/>
                </a:solidFill>
              </a:rPr>
              <a:t>statistical software</a:t>
            </a:r>
          </a:p>
        </p:txBody>
      </p:sp>
      <p:sp>
        <p:nvSpPr>
          <p:cNvPr id="23" name="Right Brace 22">
            <a:extLst>
              <a:ext uri="{FF2B5EF4-FFF2-40B4-BE49-F238E27FC236}">
                <a16:creationId xmlns:a16="http://schemas.microsoft.com/office/drawing/2014/main" id="{EB243CF1-6236-F34E-B2F9-D08B9FC8A6CC}"/>
              </a:ext>
            </a:extLst>
          </p:cNvPr>
          <p:cNvSpPr/>
          <p:nvPr/>
        </p:nvSpPr>
        <p:spPr bwMode="auto">
          <a:xfrm rot="16200000">
            <a:off x="2599083" y="4047581"/>
            <a:ext cx="187798" cy="1603058"/>
          </a:xfrm>
          <a:prstGeom prst="rightBrace">
            <a:avLst/>
          </a:prstGeom>
          <a:noFill/>
          <a:ln w="22225"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B4EEBD0D-3786-D449-BC76-87ED305CD1E5}"/>
              </a:ext>
            </a:extLst>
          </p:cNvPr>
          <p:cNvSpPr txBox="1"/>
          <p:nvPr/>
        </p:nvSpPr>
        <p:spPr>
          <a:xfrm>
            <a:off x="492512" y="5118986"/>
            <a:ext cx="639919" cy="338554"/>
          </a:xfrm>
          <a:prstGeom prst="rect">
            <a:avLst/>
          </a:prstGeom>
          <a:solidFill>
            <a:schemeClr val="accent5">
              <a:alpha val="43000"/>
            </a:schemeClr>
          </a:solidFill>
          <a:ln>
            <a:solidFill>
              <a:schemeClr val="accent2">
                <a:lumMod val="25000"/>
              </a:schemeClr>
            </a:solidFill>
          </a:ln>
        </p:spPr>
        <p:txBody>
          <a:bodyPr wrap="none" rtlCol="0">
            <a:spAutoFit/>
          </a:bodyPr>
          <a:lstStyle/>
          <a:p>
            <a:r>
              <a:rPr lang="en-US" dirty="0">
                <a:solidFill>
                  <a:schemeClr val="bg1"/>
                </a:solidFill>
              </a:rPr>
              <a:t>1950</a:t>
            </a:r>
          </a:p>
        </p:txBody>
      </p:sp>
      <p:cxnSp>
        <p:nvCxnSpPr>
          <p:cNvPr id="25" name="Straight Connector 24">
            <a:extLst>
              <a:ext uri="{FF2B5EF4-FFF2-40B4-BE49-F238E27FC236}">
                <a16:creationId xmlns:a16="http://schemas.microsoft.com/office/drawing/2014/main" id="{737E5D54-870C-D440-9285-9D80C069A6DD}"/>
              </a:ext>
            </a:extLst>
          </p:cNvPr>
          <p:cNvCxnSpPr/>
          <p:nvPr/>
        </p:nvCxnSpPr>
        <p:spPr bwMode="auto">
          <a:xfrm>
            <a:off x="827513" y="4935421"/>
            <a:ext cx="0" cy="180000"/>
          </a:xfrm>
          <a:prstGeom prst="line">
            <a:avLst/>
          </a:prstGeom>
          <a:solidFill>
            <a:schemeClr val="accent1"/>
          </a:solidFill>
          <a:ln w="41275" cap="flat" cmpd="sng" algn="ctr">
            <a:solidFill>
              <a:schemeClr val="accent2">
                <a:lumMod val="10000"/>
              </a:schemeClr>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099520DC-1475-C042-98A2-475835B10005}"/>
              </a:ext>
            </a:extLst>
          </p:cNvPr>
          <p:cNvSpPr txBox="1"/>
          <p:nvPr/>
        </p:nvSpPr>
        <p:spPr>
          <a:xfrm>
            <a:off x="1095015" y="5123009"/>
            <a:ext cx="1057469" cy="338554"/>
          </a:xfrm>
          <a:prstGeom prst="rect">
            <a:avLst/>
          </a:prstGeom>
          <a:noFill/>
        </p:spPr>
        <p:txBody>
          <a:bodyPr wrap="none" rtlCol="0">
            <a:spAutoFit/>
          </a:bodyPr>
          <a:lstStyle/>
          <a:p>
            <a:r>
              <a:rPr lang="en-US" b="0" dirty="0">
                <a:solidFill>
                  <a:schemeClr val="bg1"/>
                </a:solidFill>
              </a:rPr>
              <a:t>UNIVAC I</a:t>
            </a:r>
          </a:p>
        </p:txBody>
      </p:sp>
      <p:sp>
        <p:nvSpPr>
          <p:cNvPr id="27" name="TextBox 26">
            <a:extLst>
              <a:ext uri="{FF2B5EF4-FFF2-40B4-BE49-F238E27FC236}">
                <a16:creationId xmlns:a16="http://schemas.microsoft.com/office/drawing/2014/main" id="{41E2A453-DFD6-E14F-A12D-0F320E9C72CF}"/>
              </a:ext>
            </a:extLst>
          </p:cNvPr>
          <p:cNvSpPr txBox="1"/>
          <p:nvPr/>
        </p:nvSpPr>
        <p:spPr>
          <a:xfrm>
            <a:off x="2449313" y="3503388"/>
            <a:ext cx="2058746" cy="1077218"/>
          </a:xfrm>
          <a:prstGeom prst="rect">
            <a:avLst/>
          </a:prstGeom>
          <a:noFill/>
        </p:spPr>
        <p:txBody>
          <a:bodyPr wrap="square" rtlCol="0">
            <a:spAutoFit/>
          </a:bodyPr>
          <a:lstStyle/>
          <a:p>
            <a:r>
              <a:rPr lang="en-US" b="0" dirty="0">
                <a:solidFill>
                  <a:schemeClr val="bg1"/>
                </a:solidFill>
              </a:rPr>
              <a:t>Early transistor computers (TX-0, IBM 608, 7000 series)</a:t>
            </a:r>
          </a:p>
        </p:txBody>
      </p:sp>
      <p:cxnSp>
        <p:nvCxnSpPr>
          <p:cNvPr id="28" name="Straight Connector 27">
            <a:extLst>
              <a:ext uri="{FF2B5EF4-FFF2-40B4-BE49-F238E27FC236}">
                <a16:creationId xmlns:a16="http://schemas.microsoft.com/office/drawing/2014/main" id="{58A96A0F-BA29-BE43-B290-254C3E9E0E8A}"/>
              </a:ext>
            </a:extLst>
          </p:cNvPr>
          <p:cNvCxnSpPr/>
          <p:nvPr/>
        </p:nvCxnSpPr>
        <p:spPr bwMode="auto">
          <a:xfrm>
            <a:off x="1296864" y="4943009"/>
            <a:ext cx="0" cy="180000"/>
          </a:xfrm>
          <a:prstGeom prst="line">
            <a:avLst/>
          </a:prstGeom>
          <a:solidFill>
            <a:schemeClr val="accent1"/>
          </a:solidFill>
          <a:ln w="41275" cap="flat" cmpd="sng" algn="ctr">
            <a:solidFill>
              <a:schemeClr val="accent2">
                <a:lumMod val="10000"/>
              </a:schemeClr>
            </a:solidFill>
            <a:prstDash val="solid"/>
            <a:round/>
            <a:headEnd type="none" w="med" len="med"/>
            <a:tailEnd type="none" w="med" len="med"/>
          </a:ln>
          <a:effectLst/>
        </p:spPr>
      </p:cxnSp>
      <p:pic>
        <p:nvPicPr>
          <p:cNvPr id="29" name="Picture 28">
            <a:extLst>
              <a:ext uri="{FF2B5EF4-FFF2-40B4-BE49-F238E27FC236}">
                <a16:creationId xmlns:a16="http://schemas.microsoft.com/office/drawing/2014/main" id="{8E2950A7-FAC1-8F4D-9235-3E5601F31551}"/>
              </a:ext>
            </a:extLst>
          </p:cNvPr>
          <p:cNvPicPr>
            <a:picLocks noChangeAspect="1"/>
          </p:cNvPicPr>
          <p:nvPr/>
        </p:nvPicPr>
        <p:blipFill>
          <a:blip r:embed="rId5"/>
          <a:stretch>
            <a:fillRect/>
          </a:stretch>
        </p:blipFill>
        <p:spPr>
          <a:xfrm>
            <a:off x="159834" y="5556579"/>
            <a:ext cx="1493082" cy="1153745"/>
          </a:xfrm>
          <a:prstGeom prst="rect">
            <a:avLst/>
          </a:prstGeom>
        </p:spPr>
      </p:pic>
      <p:pic>
        <p:nvPicPr>
          <p:cNvPr id="30" name="Picture 29">
            <a:extLst>
              <a:ext uri="{FF2B5EF4-FFF2-40B4-BE49-F238E27FC236}">
                <a16:creationId xmlns:a16="http://schemas.microsoft.com/office/drawing/2014/main" id="{015CAA02-F306-8C49-83EA-4C009749328B}"/>
              </a:ext>
            </a:extLst>
          </p:cNvPr>
          <p:cNvPicPr>
            <a:picLocks noChangeAspect="1"/>
          </p:cNvPicPr>
          <p:nvPr/>
        </p:nvPicPr>
        <p:blipFill>
          <a:blip r:embed="rId6"/>
          <a:stretch>
            <a:fillRect/>
          </a:stretch>
        </p:blipFill>
        <p:spPr>
          <a:xfrm>
            <a:off x="827513" y="3324922"/>
            <a:ext cx="1529877" cy="1279533"/>
          </a:xfrm>
          <a:prstGeom prst="rect">
            <a:avLst/>
          </a:prstGeom>
        </p:spPr>
      </p:pic>
      <p:pic>
        <p:nvPicPr>
          <p:cNvPr id="31" name="Picture 30">
            <a:extLst>
              <a:ext uri="{FF2B5EF4-FFF2-40B4-BE49-F238E27FC236}">
                <a16:creationId xmlns:a16="http://schemas.microsoft.com/office/drawing/2014/main" id="{D24B6463-D2A5-0E46-83F1-6DFC8087B1E6}"/>
              </a:ext>
            </a:extLst>
          </p:cNvPr>
          <p:cNvPicPr>
            <a:picLocks noChangeAspect="1"/>
          </p:cNvPicPr>
          <p:nvPr/>
        </p:nvPicPr>
        <p:blipFill>
          <a:blip r:embed="rId7"/>
          <a:stretch>
            <a:fillRect/>
          </a:stretch>
        </p:blipFill>
        <p:spPr>
          <a:xfrm>
            <a:off x="3384136" y="5481067"/>
            <a:ext cx="1067458" cy="1362579"/>
          </a:xfrm>
          <a:prstGeom prst="rect">
            <a:avLst/>
          </a:prstGeom>
        </p:spPr>
      </p:pic>
      <p:pic>
        <p:nvPicPr>
          <p:cNvPr id="33" name="Picture 32">
            <a:extLst>
              <a:ext uri="{FF2B5EF4-FFF2-40B4-BE49-F238E27FC236}">
                <a16:creationId xmlns:a16="http://schemas.microsoft.com/office/drawing/2014/main" id="{FB9795CC-A3F8-D843-8EE7-CBAF08082213}"/>
              </a:ext>
            </a:extLst>
          </p:cNvPr>
          <p:cNvPicPr>
            <a:picLocks noChangeAspect="1"/>
          </p:cNvPicPr>
          <p:nvPr/>
        </p:nvPicPr>
        <p:blipFill>
          <a:blip r:embed="rId8"/>
          <a:stretch>
            <a:fillRect/>
          </a:stretch>
        </p:blipFill>
        <p:spPr>
          <a:xfrm>
            <a:off x="4577888" y="3273395"/>
            <a:ext cx="1045511" cy="1373853"/>
          </a:xfrm>
          <a:prstGeom prst="rect">
            <a:avLst/>
          </a:prstGeom>
        </p:spPr>
      </p:pic>
      <p:sp>
        <p:nvSpPr>
          <p:cNvPr id="34" name="Right Brace 33">
            <a:extLst>
              <a:ext uri="{FF2B5EF4-FFF2-40B4-BE49-F238E27FC236}">
                <a16:creationId xmlns:a16="http://schemas.microsoft.com/office/drawing/2014/main" id="{F872D192-1081-DC49-AED9-6EF7E9E5D4AC}"/>
              </a:ext>
            </a:extLst>
          </p:cNvPr>
          <p:cNvSpPr/>
          <p:nvPr/>
        </p:nvSpPr>
        <p:spPr bwMode="auto">
          <a:xfrm rot="16200000">
            <a:off x="6596525" y="4162061"/>
            <a:ext cx="132156" cy="1182676"/>
          </a:xfrm>
          <a:prstGeom prst="rightBrace">
            <a:avLst/>
          </a:prstGeom>
          <a:noFill/>
          <a:ln w="22225" cap="flat" cmpd="sng" algn="ctr">
            <a:solidFill>
              <a:schemeClr val="accent2">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2924982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7E8C60D-AF06-4549-A149-092733EB7AA7}"/>
              </a:ext>
            </a:extLst>
          </p:cNvPr>
          <p:cNvSpPr/>
          <p:nvPr/>
        </p:nvSpPr>
        <p:spPr>
          <a:xfrm>
            <a:off x="5324734" y="2841806"/>
            <a:ext cx="3242843" cy="3074202"/>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Rounded Corners 22">
            <a:extLst>
              <a:ext uri="{FF2B5EF4-FFF2-40B4-BE49-F238E27FC236}">
                <a16:creationId xmlns:a16="http://schemas.microsoft.com/office/drawing/2014/main" id="{D75CA24F-275B-49BE-9540-61DA6CA984BD}"/>
              </a:ext>
            </a:extLst>
          </p:cNvPr>
          <p:cNvSpPr/>
          <p:nvPr/>
        </p:nvSpPr>
        <p:spPr>
          <a:xfrm>
            <a:off x="627550" y="2841806"/>
            <a:ext cx="3242843" cy="307420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a:extLst>
              <a:ext uri="{FF2B5EF4-FFF2-40B4-BE49-F238E27FC236}">
                <a16:creationId xmlns:a16="http://schemas.microsoft.com/office/drawing/2014/main" id="{85A78D77-2C62-45E0-878F-37F003E2A188}"/>
              </a:ext>
            </a:extLst>
          </p:cNvPr>
          <p:cNvSpPr>
            <a:spLocks noGrp="1"/>
          </p:cNvSpPr>
          <p:nvPr>
            <p:ph type="title"/>
          </p:nvPr>
        </p:nvSpPr>
        <p:spPr/>
        <p:txBody>
          <a:bodyPr/>
          <a:lstStyle/>
          <a:p>
            <a:r>
              <a:rPr lang="en-US" dirty="0"/>
              <a:t>Q: What rule characterizes toxic molecules?</a:t>
            </a:r>
          </a:p>
        </p:txBody>
      </p:sp>
      <p:pic>
        <p:nvPicPr>
          <p:cNvPr id="3" name="Picture 4" descr="A picture containing clock&#10;&#10;Description generated with very high confidence">
            <a:extLst>
              <a:ext uri="{FF2B5EF4-FFF2-40B4-BE49-F238E27FC236}">
                <a16:creationId xmlns:a16="http://schemas.microsoft.com/office/drawing/2014/main" id="{7DD23FF9-B271-4988-A431-52C55B3BE17D}"/>
              </a:ext>
            </a:extLst>
          </p:cNvPr>
          <p:cNvPicPr>
            <a:picLocks noChangeAspect="1"/>
          </p:cNvPicPr>
          <p:nvPr/>
        </p:nvPicPr>
        <p:blipFill>
          <a:blip r:embed="rId3"/>
          <a:stretch>
            <a:fillRect/>
          </a:stretch>
        </p:blipFill>
        <p:spPr>
          <a:xfrm>
            <a:off x="761954" y="3219504"/>
            <a:ext cx="1513411" cy="1001797"/>
          </a:xfrm>
          <a:prstGeom prst="rect">
            <a:avLst/>
          </a:prstGeom>
        </p:spPr>
      </p:pic>
      <p:pic>
        <p:nvPicPr>
          <p:cNvPr id="7" name="Picture 7" descr="A picture containing soccer, game&#10;&#10;Description generated with very high confidence">
            <a:extLst>
              <a:ext uri="{FF2B5EF4-FFF2-40B4-BE49-F238E27FC236}">
                <a16:creationId xmlns:a16="http://schemas.microsoft.com/office/drawing/2014/main" id="{2BCC7E53-5972-43EB-83EB-9BFA5767E701}"/>
              </a:ext>
            </a:extLst>
          </p:cNvPr>
          <p:cNvPicPr>
            <a:picLocks noChangeAspect="1"/>
          </p:cNvPicPr>
          <p:nvPr/>
        </p:nvPicPr>
        <p:blipFill>
          <a:blip r:embed="rId4"/>
          <a:stretch>
            <a:fillRect/>
          </a:stretch>
        </p:blipFill>
        <p:spPr>
          <a:xfrm>
            <a:off x="2345967" y="3217373"/>
            <a:ext cx="1448080" cy="929948"/>
          </a:xfrm>
          <a:prstGeom prst="rect">
            <a:avLst/>
          </a:prstGeom>
        </p:spPr>
      </p:pic>
      <p:pic>
        <p:nvPicPr>
          <p:cNvPr id="9" name="Picture 9" descr="A picture containing clock&#10;&#10;Description generated with very high confidence">
            <a:extLst>
              <a:ext uri="{FF2B5EF4-FFF2-40B4-BE49-F238E27FC236}">
                <a16:creationId xmlns:a16="http://schemas.microsoft.com/office/drawing/2014/main" id="{628638CC-D06E-4943-8EF9-1F188B8282C6}"/>
              </a:ext>
            </a:extLst>
          </p:cNvPr>
          <p:cNvPicPr>
            <a:picLocks noChangeAspect="1"/>
          </p:cNvPicPr>
          <p:nvPr/>
        </p:nvPicPr>
        <p:blipFill>
          <a:blip r:embed="rId5"/>
          <a:stretch>
            <a:fillRect/>
          </a:stretch>
        </p:blipFill>
        <p:spPr>
          <a:xfrm>
            <a:off x="847375" y="4374286"/>
            <a:ext cx="1277050" cy="1403957"/>
          </a:xfrm>
          <a:prstGeom prst="rect">
            <a:avLst/>
          </a:prstGeom>
        </p:spPr>
      </p:pic>
      <p:pic>
        <p:nvPicPr>
          <p:cNvPr id="11" name="Picture 11" descr="A picture containing clock, drawing&#10;&#10;Description generated with very high confidence">
            <a:extLst>
              <a:ext uri="{FF2B5EF4-FFF2-40B4-BE49-F238E27FC236}">
                <a16:creationId xmlns:a16="http://schemas.microsoft.com/office/drawing/2014/main" id="{A510BCD4-9B99-4969-8F35-1EC3040A36E4}"/>
              </a:ext>
            </a:extLst>
          </p:cNvPr>
          <p:cNvPicPr>
            <a:picLocks noChangeAspect="1"/>
          </p:cNvPicPr>
          <p:nvPr/>
        </p:nvPicPr>
        <p:blipFill>
          <a:blip r:embed="rId6"/>
          <a:stretch>
            <a:fillRect/>
          </a:stretch>
        </p:blipFill>
        <p:spPr>
          <a:xfrm>
            <a:off x="2088076" y="4219066"/>
            <a:ext cx="1675559" cy="1681421"/>
          </a:xfrm>
          <a:prstGeom prst="rect">
            <a:avLst/>
          </a:prstGeom>
        </p:spPr>
      </p:pic>
      <p:pic>
        <p:nvPicPr>
          <p:cNvPr id="13" name="Picture 13" descr="A picture containing object, clock, meter&#10;&#10;Description generated with very high confidence">
            <a:extLst>
              <a:ext uri="{FF2B5EF4-FFF2-40B4-BE49-F238E27FC236}">
                <a16:creationId xmlns:a16="http://schemas.microsoft.com/office/drawing/2014/main" id="{4EE77061-914E-4258-9CA3-2D6EFDC16501}"/>
              </a:ext>
            </a:extLst>
          </p:cNvPr>
          <p:cNvPicPr>
            <a:picLocks noChangeAspect="1"/>
          </p:cNvPicPr>
          <p:nvPr/>
        </p:nvPicPr>
        <p:blipFill>
          <a:blip r:embed="rId7"/>
          <a:stretch>
            <a:fillRect/>
          </a:stretch>
        </p:blipFill>
        <p:spPr>
          <a:xfrm>
            <a:off x="5478627" y="3004368"/>
            <a:ext cx="1380424" cy="1373701"/>
          </a:xfrm>
          <a:prstGeom prst="rect">
            <a:avLst/>
          </a:prstGeom>
        </p:spPr>
      </p:pic>
      <p:pic>
        <p:nvPicPr>
          <p:cNvPr id="15" name="Picture 15" descr="A close up of a sign&#10;&#10;Description generated with very high confidence">
            <a:extLst>
              <a:ext uri="{FF2B5EF4-FFF2-40B4-BE49-F238E27FC236}">
                <a16:creationId xmlns:a16="http://schemas.microsoft.com/office/drawing/2014/main" id="{5D285219-AC67-46A9-A46C-DFC91085D886}"/>
              </a:ext>
            </a:extLst>
          </p:cNvPr>
          <p:cNvPicPr>
            <a:picLocks noChangeAspect="1"/>
          </p:cNvPicPr>
          <p:nvPr/>
        </p:nvPicPr>
        <p:blipFill>
          <a:blip r:embed="rId8"/>
          <a:stretch>
            <a:fillRect/>
          </a:stretch>
        </p:blipFill>
        <p:spPr>
          <a:xfrm>
            <a:off x="5545231" y="4408954"/>
            <a:ext cx="1173257" cy="1159811"/>
          </a:xfrm>
          <a:prstGeom prst="rect">
            <a:avLst/>
          </a:prstGeom>
        </p:spPr>
      </p:pic>
      <p:pic>
        <p:nvPicPr>
          <p:cNvPr id="17" name="Picture 17" descr="A picture containing object, clock&#10;&#10;Description generated with very high confidence">
            <a:extLst>
              <a:ext uri="{FF2B5EF4-FFF2-40B4-BE49-F238E27FC236}">
                <a16:creationId xmlns:a16="http://schemas.microsoft.com/office/drawing/2014/main" id="{362DA4C6-4AE2-4A17-81C9-B193A79B8554}"/>
              </a:ext>
            </a:extLst>
          </p:cNvPr>
          <p:cNvPicPr>
            <a:picLocks noChangeAspect="1"/>
          </p:cNvPicPr>
          <p:nvPr/>
        </p:nvPicPr>
        <p:blipFill>
          <a:blip r:embed="rId9"/>
          <a:stretch>
            <a:fillRect/>
          </a:stretch>
        </p:blipFill>
        <p:spPr>
          <a:xfrm>
            <a:off x="6923554" y="4287931"/>
            <a:ext cx="1294280" cy="1280833"/>
          </a:xfrm>
          <a:prstGeom prst="rect">
            <a:avLst/>
          </a:prstGeom>
        </p:spPr>
      </p:pic>
      <p:pic>
        <p:nvPicPr>
          <p:cNvPr id="19" name="Picture 19" descr="A picture containing object, clock&#10;&#10;Description generated with very high confidence">
            <a:extLst>
              <a:ext uri="{FF2B5EF4-FFF2-40B4-BE49-F238E27FC236}">
                <a16:creationId xmlns:a16="http://schemas.microsoft.com/office/drawing/2014/main" id="{F56A5AAD-A412-4DB7-89FB-7EC84CC444A7}"/>
              </a:ext>
            </a:extLst>
          </p:cNvPr>
          <p:cNvPicPr>
            <a:picLocks noChangeAspect="1"/>
          </p:cNvPicPr>
          <p:nvPr/>
        </p:nvPicPr>
        <p:blipFill>
          <a:blip r:embed="rId10"/>
          <a:stretch>
            <a:fillRect/>
          </a:stretch>
        </p:blipFill>
        <p:spPr>
          <a:xfrm>
            <a:off x="6923555" y="2808756"/>
            <a:ext cx="1643902" cy="1643902"/>
          </a:xfrm>
          <a:prstGeom prst="rect">
            <a:avLst/>
          </a:prstGeom>
        </p:spPr>
      </p:pic>
      <p:sp>
        <p:nvSpPr>
          <p:cNvPr id="21" name="TextBox 20">
            <a:extLst>
              <a:ext uri="{FF2B5EF4-FFF2-40B4-BE49-F238E27FC236}">
                <a16:creationId xmlns:a16="http://schemas.microsoft.com/office/drawing/2014/main" id="{5F3C1AEC-7BB1-4513-9D62-6457FFD95562}"/>
              </a:ext>
            </a:extLst>
          </p:cNvPr>
          <p:cNvSpPr txBox="1"/>
          <p:nvPr/>
        </p:nvSpPr>
        <p:spPr>
          <a:xfrm>
            <a:off x="1950396" y="2831966"/>
            <a:ext cx="659049"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1800"/>
              <a:t>Toxic</a:t>
            </a:r>
          </a:p>
        </p:txBody>
      </p:sp>
      <p:sp>
        <p:nvSpPr>
          <p:cNvPr id="22" name="TextBox 21">
            <a:extLst>
              <a:ext uri="{FF2B5EF4-FFF2-40B4-BE49-F238E27FC236}">
                <a16:creationId xmlns:a16="http://schemas.microsoft.com/office/drawing/2014/main" id="{42E7227F-BF85-4247-B0C5-3FD84D4F4CCB}"/>
              </a:ext>
            </a:extLst>
          </p:cNvPr>
          <p:cNvSpPr txBox="1"/>
          <p:nvPr/>
        </p:nvSpPr>
        <p:spPr>
          <a:xfrm>
            <a:off x="6303523" y="2807646"/>
            <a:ext cx="1242708"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1800"/>
              <a:t>Non-toxic</a:t>
            </a:r>
          </a:p>
        </p:txBody>
      </p:sp>
      <p:sp>
        <p:nvSpPr>
          <p:cNvPr id="4" name="TextBox 3">
            <a:extLst>
              <a:ext uri="{FF2B5EF4-FFF2-40B4-BE49-F238E27FC236}">
                <a16:creationId xmlns:a16="http://schemas.microsoft.com/office/drawing/2014/main" id="{76AF91C8-FAF7-F047-A591-F0A5C3E0F971}"/>
              </a:ext>
            </a:extLst>
          </p:cNvPr>
          <p:cNvSpPr txBox="1"/>
          <p:nvPr/>
        </p:nvSpPr>
        <p:spPr>
          <a:xfrm>
            <a:off x="1961804" y="2493818"/>
            <a:ext cx="704808" cy="338554"/>
          </a:xfrm>
          <a:prstGeom prst="rect">
            <a:avLst/>
          </a:prstGeom>
          <a:noFill/>
        </p:spPr>
        <p:txBody>
          <a:bodyPr wrap="none" rtlCol="0">
            <a:spAutoFit/>
          </a:bodyPr>
          <a:lstStyle/>
          <a:p>
            <a:r>
              <a:rPr lang="en-US" dirty="0">
                <a:solidFill>
                  <a:schemeClr val="bg1"/>
                </a:solidFill>
              </a:rPr>
              <a:t>Toxic</a:t>
            </a:r>
          </a:p>
        </p:txBody>
      </p:sp>
      <p:sp>
        <p:nvSpPr>
          <p:cNvPr id="18" name="TextBox 17">
            <a:extLst>
              <a:ext uri="{FF2B5EF4-FFF2-40B4-BE49-F238E27FC236}">
                <a16:creationId xmlns:a16="http://schemas.microsoft.com/office/drawing/2014/main" id="{E82B2DB3-B8D8-F941-BBB0-482E19A32A23}"/>
              </a:ext>
            </a:extLst>
          </p:cNvPr>
          <p:cNvSpPr txBox="1"/>
          <p:nvPr/>
        </p:nvSpPr>
        <p:spPr>
          <a:xfrm>
            <a:off x="6361187" y="2463323"/>
            <a:ext cx="1130438" cy="338554"/>
          </a:xfrm>
          <a:prstGeom prst="rect">
            <a:avLst/>
          </a:prstGeom>
          <a:noFill/>
        </p:spPr>
        <p:txBody>
          <a:bodyPr wrap="none" rtlCol="0">
            <a:spAutoFit/>
          </a:bodyPr>
          <a:lstStyle/>
          <a:p>
            <a:r>
              <a:rPr lang="en-US" dirty="0">
                <a:solidFill>
                  <a:schemeClr val="bg1"/>
                </a:solidFill>
              </a:rPr>
              <a:t>Non-toxic</a:t>
            </a:r>
          </a:p>
        </p:txBody>
      </p:sp>
      <p:pic>
        <p:nvPicPr>
          <p:cNvPr id="20" name="Picture 19">
            <a:extLst>
              <a:ext uri="{FF2B5EF4-FFF2-40B4-BE49-F238E27FC236}">
                <a16:creationId xmlns:a16="http://schemas.microsoft.com/office/drawing/2014/main" id="{BC6B4018-48CF-2F4A-A971-685EA1A7911E}"/>
              </a:ext>
            </a:extLst>
          </p:cNvPr>
          <p:cNvPicPr>
            <a:picLocks noChangeAspect="1"/>
          </p:cNvPicPr>
          <p:nvPr/>
        </p:nvPicPr>
        <p:blipFill>
          <a:blip r:embed="rId11"/>
          <a:stretch>
            <a:fillRect/>
          </a:stretch>
        </p:blipFill>
        <p:spPr>
          <a:xfrm>
            <a:off x="7616451" y="126770"/>
            <a:ext cx="1250458" cy="1250458"/>
          </a:xfrm>
          <a:prstGeom prst="rect">
            <a:avLst/>
          </a:prstGeom>
        </p:spPr>
      </p:pic>
    </p:spTree>
    <p:extLst>
      <p:ext uri="{BB962C8B-B14F-4D97-AF65-F5344CB8AC3E}">
        <p14:creationId xmlns:p14="http://schemas.microsoft.com/office/powerpoint/2010/main" val="474589087"/>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67016</TotalTime>
  <Words>6071</Words>
  <Application>Microsoft Macintosh PowerPoint</Application>
  <PresentationFormat>On-screen Show (4:3)</PresentationFormat>
  <Paragraphs>910</Paragraphs>
  <Slides>54</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Black</vt:lpstr>
      <vt:lpstr>Calibri</vt:lpstr>
      <vt:lpstr>Gill Sans</vt:lpstr>
      <vt:lpstr>Wingdings</vt:lpstr>
      <vt:lpstr>Default Design</vt:lpstr>
      <vt:lpstr>PowerPoint Presentation</vt:lpstr>
      <vt:lpstr>Schedule</vt:lpstr>
      <vt:lpstr>Assessment</vt:lpstr>
      <vt:lpstr>Tutorials</vt:lpstr>
      <vt:lpstr>Final Exam</vt:lpstr>
      <vt:lpstr>What will we learn?</vt:lpstr>
      <vt:lpstr>What is Data Science?</vt:lpstr>
      <vt:lpstr>What is Data Science?</vt:lpstr>
      <vt:lpstr>Q: What rule characterizes toxic molecules?</vt:lpstr>
      <vt:lpstr>Q: What rule characterizes toxic molecules?</vt:lpstr>
      <vt:lpstr>Challenges of Big Data: the 4 ‘V’s</vt:lpstr>
      <vt:lpstr>Veracity: ~3.3% of data in some of the most popular datasets are mislabelled</vt:lpstr>
      <vt:lpstr>Veracity: Importance of Data Quality</vt:lpstr>
      <vt:lpstr>PowerPoint Presentation</vt:lpstr>
      <vt:lpstr>Utility Computing</vt:lpstr>
      <vt:lpstr>Enabling Technology: Virtualization and Containers</vt:lpstr>
      <vt:lpstr>Everything as a Service</vt:lpstr>
      <vt:lpstr>PowerPoint Presentation</vt:lpstr>
      <vt:lpstr>Building Blocks</vt:lpstr>
      <vt:lpstr>PowerPoint Presentation</vt:lpstr>
      <vt:lpstr>PowerPoint Presentation</vt:lpstr>
      <vt:lpstr>Storage Hierarchy</vt:lpstr>
      <vt:lpstr>Bandwidth vs Latency</vt:lpstr>
      <vt:lpstr>Capacity of Storage Hierarchy</vt:lpstr>
      <vt:lpstr>Capacity of Storage Hierarchy</vt:lpstr>
      <vt:lpstr>Speed of Moving Data Around Data Center</vt:lpstr>
      <vt:lpstr>Speed of Moving Data Around Data Center</vt:lpstr>
      <vt:lpstr>Speed of Moving Data Around Data Center</vt:lpstr>
      <vt:lpstr>Price vs Speed Tradeoff</vt:lpstr>
      <vt:lpstr>“Big Ideas” of Massive Data Processing in Data Centers</vt:lpstr>
      <vt:lpstr>Q: What type of application domains are you most interested in?</vt:lpstr>
      <vt:lpstr>PowerPoint Presentation</vt:lpstr>
      <vt:lpstr>Motivation: Google Example</vt:lpstr>
      <vt:lpstr>Divide and Conquer</vt:lpstr>
      <vt:lpstr>Challenges</vt:lpstr>
      <vt:lpstr>Challenge 1: Machine Failures</vt:lpstr>
      <vt:lpstr>Challenge 2: Synchronization</vt:lpstr>
      <vt:lpstr>Barrier</vt:lpstr>
      <vt:lpstr>Challenge 3: Programming Difficulty</vt:lpstr>
      <vt:lpstr>The datacenter is the computer</vt:lpstr>
      <vt:lpstr>PowerPoint Presentation</vt:lpstr>
      <vt:lpstr>Typical Big Data Problem</vt:lpstr>
      <vt:lpstr>Basic Example: Tabulating Election Results from Multiple Polling Sites</vt:lpstr>
      <vt:lpstr>Basic Example: Tabulating Election Results from Multiple Polling Sites</vt:lpstr>
      <vt:lpstr>Tabulating Election Results: MapReduce</vt:lpstr>
      <vt:lpstr>Tabulating Election Results: MapReduce</vt:lpstr>
      <vt:lpstr>Tabulating Election Results: MapReduce</vt:lpstr>
      <vt:lpstr>Tabulating Election Results: MapReduce</vt:lpstr>
      <vt:lpstr>Tabulating Election Results: MapReduce</vt:lpstr>
      <vt:lpstr>Tabulating Election Results: MapReduce</vt:lpstr>
      <vt:lpstr>Tabulating Election Results: MapReduce</vt:lpstr>
      <vt:lpstr>Writing MapReduce Programs</vt:lpstr>
      <vt:lpstr>Writing MapReduce Programs</vt:lpstr>
      <vt:lpstr>MapReduce Execution Framework</vt:lpstr>
    </vt:vector>
  </TitlesOfParts>
  <Company>University of Maryland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dc:title>
  <dc:creator>Jimmy Lin</dc:creator>
  <cp:lastModifiedBy>Bryan Hooi Kuen-Yew</cp:lastModifiedBy>
  <cp:revision>8557</cp:revision>
  <cp:lastPrinted>2022-08-12T17:32:14Z</cp:lastPrinted>
  <dcterms:created xsi:type="dcterms:W3CDTF">2012-08-31T06:36:49Z</dcterms:created>
  <dcterms:modified xsi:type="dcterms:W3CDTF">2023-08-17T16:11:38Z</dcterms:modified>
</cp:coreProperties>
</file>